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06" r:id="rId3"/>
    <p:sldId id="275" r:id="rId4"/>
    <p:sldId id="276" r:id="rId5"/>
    <p:sldId id="280" r:id="rId6"/>
    <p:sldId id="282" r:id="rId7"/>
    <p:sldId id="281" r:id="rId8"/>
    <p:sldId id="284" r:id="rId9"/>
    <p:sldId id="287" r:id="rId10"/>
    <p:sldId id="288" r:id="rId11"/>
    <p:sldId id="291" r:id="rId12"/>
    <p:sldId id="298" r:id="rId13"/>
    <p:sldId id="292" r:id="rId14"/>
    <p:sldId id="293" r:id="rId15"/>
    <p:sldId id="294" r:id="rId16"/>
    <p:sldId id="295" r:id="rId17"/>
    <p:sldId id="299" r:id="rId18"/>
    <p:sldId id="300" r:id="rId19"/>
    <p:sldId id="301" r:id="rId20"/>
    <p:sldId id="304" r:id="rId21"/>
    <p:sldId id="302" r:id="rId22"/>
    <p:sldId id="305" r:id="rId23"/>
    <p:sldId id="303" r:id="rId24"/>
    <p:sldId id="311" r:id="rId25"/>
    <p:sldId id="307" r:id="rId26"/>
    <p:sldId id="308" r:id="rId27"/>
    <p:sldId id="309" r:id="rId28"/>
    <p:sldId id="310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283" r:id="rId37"/>
    <p:sldId id="278" r:id="rId38"/>
    <p:sldId id="279" r:id="rId39"/>
    <p:sldId id="285" r:id="rId40"/>
    <p:sldId id="286" r:id="rId41"/>
    <p:sldId id="296" r:id="rId42"/>
    <p:sldId id="29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  <p:sldId id="274" r:id="rId60"/>
  </p:sldIdLst>
  <p:sldSz cx="9144000" cy="6858000" type="screen4x3"/>
  <p:notesSz cx="9867900" cy="67437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06666"/>
    <a:srgbClr val="FF6600"/>
    <a:srgbClr val="336600"/>
    <a:srgbClr val="00CCFF"/>
    <a:srgbClr val="003300"/>
    <a:srgbClr val="EF9825"/>
    <a:srgbClr val="9BBB59"/>
    <a:srgbClr val="E44A4A"/>
    <a:srgbClr val="FFFF66"/>
    <a:srgbClr val="EE121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0595" autoAdjust="0"/>
  </p:normalViewPr>
  <p:slideViewPr>
    <p:cSldViewPr>
      <p:cViewPr>
        <p:scale>
          <a:sx n="125" d="100"/>
          <a:sy n="125" d="100"/>
        </p:scale>
        <p:origin x="-1332" y="444"/>
      </p:cViewPr>
      <p:guideLst>
        <p:guide orient="horz" pos="845"/>
        <p:guide orient="horz" pos="2478"/>
        <p:guide orient="horz" pos="4247"/>
        <p:guide orient="horz" pos="300"/>
        <p:guide pos="2880"/>
        <p:guide pos="204"/>
        <p:guide pos="2064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2" d="100"/>
          <a:sy n="132" d="100"/>
        </p:scale>
        <p:origin x="-690" y="-90"/>
      </p:cViewPr>
      <p:guideLst>
        <p:guide orient="horz" pos="2124"/>
        <p:guide pos="31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C92B99-2162-4977-951B-711DB6E397B1}" type="datetimeFigureOut">
              <a:rPr lang="fr-FR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518B08-4FA5-487B-813B-C92D03448E9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9213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BA9A89-35A4-4AC9-87F0-5B824F99044F}" type="datetimeFigureOut">
              <a:rPr lang="fr-FR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4825"/>
            <a:ext cx="3371850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8" tIns="47459" rIns="94918" bIns="4745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86790" y="3203258"/>
            <a:ext cx="7894320" cy="3034665"/>
          </a:xfrm>
          <a:prstGeom prst="rect">
            <a:avLst/>
          </a:prstGeom>
        </p:spPr>
        <p:txBody>
          <a:bodyPr vert="horz" lIns="94918" tIns="47459" rIns="94918" bIns="47459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313C950-0323-4BD0-8710-CA4DD5494B3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17653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logo_ign_trame.png"/>
          <p:cNvPicPr>
            <a:picLocks noChangeAspect="1"/>
          </p:cNvPicPr>
          <p:nvPr userDrawn="1"/>
        </p:nvPicPr>
        <p:blipFill>
          <a:blip r:embed="rId2" cstate="print"/>
          <a:srcRect r="46849"/>
          <a:stretch>
            <a:fillRect/>
          </a:stretch>
        </p:blipFill>
        <p:spPr bwMode="auto">
          <a:xfrm>
            <a:off x="5927725" y="179388"/>
            <a:ext cx="3216275" cy="664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7" descr="logo_ign_0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76250"/>
            <a:ext cx="935038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561388" y="6565900"/>
            <a:ext cx="5048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srgbClr val="97BF0D"/>
                </a:solidFill>
                <a:latin typeface="Arial" charset="0"/>
              </a:rPr>
              <a:t>ign.fr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068960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3620616"/>
            <a:ext cx="7776864" cy="175260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5" y="6510338"/>
            <a:ext cx="1125538" cy="365125"/>
          </a:xfrm>
        </p:spPr>
        <p:txBody>
          <a:bodyPr/>
          <a:lstStyle>
            <a:lvl1pPr algn="ctr">
              <a:defRPr dirty="0" smtClean="0"/>
            </a:lvl1pPr>
          </a:lstStyle>
          <a:p>
            <a:pPr>
              <a:defRPr/>
            </a:pPr>
            <a:fld id="{BF672DD4-31B6-4D71-ACEE-7D119C08820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5738"/>
            <a:ext cx="9144000" cy="3455987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4" name="Image 7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348" y="1857364"/>
            <a:ext cx="7772400" cy="1709266"/>
          </a:xfrm>
        </p:spPr>
        <p:txBody>
          <a:bodyPr anchor="b">
            <a:normAutofit/>
          </a:bodyPr>
          <a:lstStyle>
            <a:lvl1pPr algn="l">
              <a:defRPr sz="2800" b="1" cap="all" spc="90" baseline="0">
                <a:solidFill>
                  <a:schemeClr val="bg1"/>
                </a:solidFill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D7BCD-66D0-4372-890E-9084B1AF6A1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357158" y="3714753"/>
            <a:ext cx="8362950" cy="2786082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4785395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1929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B660C-1446-45BE-A6D7-15805AAE1919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340768"/>
            <a:ext cx="6563072" cy="4785395"/>
          </a:xfrm>
        </p:spPr>
        <p:txBody>
          <a:bodyPr/>
          <a:lstStyle>
            <a:lvl1pPr>
              <a:defRPr>
                <a:latin typeface="Arno Pro" pitchFamily="18" charset="0"/>
              </a:defRPr>
            </a:lvl1pPr>
            <a:lvl2pPr>
              <a:defRPr>
                <a:latin typeface="Arno Pro" pitchFamily="18" charset="0"/>
              </a:defRPr>
            </a:lvl2pPr>
            <a:lvl3pPr>
              <a:defRPr>
                <a:latin typeface="Arno Pro" pitchFamily="18" charset="0"/>
              </a:defRPr>
            </a:lvl3pPr>
            <a:lvl4pPr>
              <a:defRPr>
                <a:latin typeface="Arno Pro" pitchFamily="18" charset="0"/>
              </a:defRPr>
            </a:lvl4pPr>
            <a:lvl5pPr>
              <a:defRPr>
                <a:latin typeface="Arno Pro" pitchFamily="18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C8A52-1116-4E68-9263-304DA869BD9E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01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C05D85-2969-4C18-81B5-D1B9FA46E036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xfrm>
            <a:off x="0" y="1196752"/>
            <a:ext cx="1331640" cy="5184775"/>
          </a:xfrm>
        </p:spPr>
        <p:txBody>
          <a:bodyPr/>
          <a:lstStyle>
            <a:lvl1pPr marL="92075" indent="-92075">
              <a:buFont typeface="+mj-lt"/>
              <a:buNone/>
              <a:defRPr sz="1300" b="0" cap="none" baseline="0">
                <a:latin typeface="Arno Pro" pitchFamily="18" charset="0"/>
              </a:defRPr>
            </a:lvl1pPr>
          </a:lstStyle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 flipV="1">
            <a:off x="1403648" y="1052736"/>
            <a:ext cx="0" cy="5472608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8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0" y="1341438"/>
            <a:ext cx="5184254" cy="49678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56EFF68-ECF1-493F-8C4E-24C19F7E3718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19297" cy="365125"/>
          </a:xfrm>
        </p:spPr>
        <p:txBody>
          <a:bodyPr/>
          <a:lstStyle>
            <a:lvl1pPr>
              <a:defRPr sz="900" cap="all" baseline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968E00-E74B-4834-85F6-93EAE53C864F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28F6B-5A4E-4C60-AB97-327077DD9417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D5232-28D0-4F20-87E9-D7336FCF605C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A88D6-AE65-4754-B8B4-E2E71A9DC04D}" type="datetimeFigureOut">
              <a:rPr lang="fr-FR"/>
              <a:pPr>
                <a:defRPr/>
              </a:pPr>
              <a:t>23/09/2014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A1BED-4287-46A8-8A1B-4B5220843D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65103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490538"/>
            <a:ext cx="836295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8" y="6510338"/>
            <a:ext cx="1125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F60618-7B6B-4743-9459-B8A8260C86C4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65103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39C54E-AB10-46B4-B6CD-9F21901A2C0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" TargetMode="External"/><Relationship Id="rId2" Type="http://schemas.openxmlformats.org/officeDocument/2006/relationships/hyperlink" Target="http://www.oslandia.com/postgresql-session-6-postgis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postgresql.org/wiki/Postgres-XC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msey/pointclou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intcloud_in_db" TargetMode="External"/><Relationship Id="rId2" Type="http://schemas.openxmlformats.org/officeDocument/2006/relationships/hyperlink" Target="https://github.com/Remi-C/Postgres_Day_2014_10_RemiC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ata.ign.fr/benchmarks/UrbanAnalysis/" TargetMode="External"/><Relationship Id="rId4" Type="http://schemas.openxmlformats.org/officeDocument/2006/relationships/hyperlink" Target="https://github.com/Remi-C/PPPP_utiliti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benchmarks/UrbanAnalysis/" TargetMode="External"/><Relationship Id="rId2" Type="http://schemas.openxmlformats.org/officeDocument/2006/relationships/hyperlink" Target="https://github.com/pramsey/pointcloud#compressions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mi-C/PPPP_utilities/blob/master/pointcloud/rc_compute_range.sq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intcloud_in_db" TargetMode="External"/><Relationship Id="rId2" Type="http://schemas.openxmlformats.org/officeDocument/2006/relationships/hyperlink" Target="http://www.pdal.io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hiny.rstudio.com/" TargetMode="External"/><Relationship Id="rId7" Type="http://schemas.openxmlformats.org/officeDocument/2006/relationships/hyperlink" Target="http://cython.org/" TargetMode="External"/><Relationship Id="rId2" Type="http://schemas.openxmlformats.org/officeDocument/2006/relationships/hyperlink" Target="http://cran.r-project.org/web/views/Spatial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ocs.qgis.org/testing/en/docs/user_manual/processing/scripts.html" TargetMode="External"/><Relationship Id="rId5" Type="http://schemas.openxmlformats.org/officeDocument/2006/relationships/hyperlink" Target="http://grasswiki.osgeo.org/wiki/GRASS_and_Python" TargetMode="External"/><Relationship Id="rId4" Type="http://schemas.openxmlformats.org/officeDocument/2006/relationships/hyperlink" Target="http://resources.arcgis.com/en/communities/python/" TargetMode="External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nnclust/index.html" TargetMode="External"/><Relationship Id="rId2" Type="http://schemas.openxmlformats.org/officeDocument/2006/relationships/hyperlink" Target="https://github.com/Remi-C/Postgres_Day_2014_10_RemiC/tree/master/PLR_demo/cluster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Remi-C/PPPP_utilities/tree/master/pointcloud/patch_to_rast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github.com/strawlab/python-pcl" TargetMode="External"/><Relationship Id="rId7" Type="http://schemas.openxmlformats.org/officeDocument/2006/relationships/image" Target="../media/image19.jpeg"/><Relationship Id="rId2" Type="http://schemas.openxmlformats.org/officeDocument/2006/relationships/hyperlink" Target="https://github.com/Remi-C/Postgres_Day_2014_10_RemiC/tree/master/Point_Cloud/Patch_to_pyth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http://scikit-learn.org/stable/modules/generated/sklearn.cluster.DBSCAN.html" TargetMode="External"/><Relationship Id="rId9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decomposition.html#independent-component-analysis-ica" TargetMode="External"/><Relationship Id="rId2" Type="http://schemas.openxmlformats.org/officeDocument/2006/relationships/hyperlink" Target="https://github.com/Remi-C/Postgres_Day_2014_10_RemiC/tree/master/Point_Cloud/Patch_to_python/PCA_ICA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oint_Cloud/Image_Porcessing/building_border_detection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github.com/Remi-C/Postgres_Day_2014_10_RemiC/tree/master/Point_Cloud/Image_Porcessing/sidewalk_border_detection/scree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rawlab/python-pcl/blob/master/tests/test.py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71472" y="2214554"/>
            <a:ext cx="7772400" cy="150019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fr-FR" b="1" cap="small" dirty="0" smtClean="0">
                <a:latin typeface="Arno Pro" pitchFamily="18" charset="0"/>
              </a:rPr>
              <a:t>A </a:t>
            </a:r>
            <a:r>
              <a:rPr lang="fr-FR" b="1" cap="small" dirty="0" smtClean="0">
                <a:latin typeface="Arno Pro" pitchFamily="18" charset="0"/>
              </a:rPr>
              <a:t>Postgres  Server </a:t>
            </a:r>
            <a:r>
              <a:rPr lang="fr-FR" b="1" cap="small" dirty="0" smtClean="0">
                <a:latin typeface="Arno Pro" pitchFamily="18" charset="0"/>
              </a:rPr>
              <a:t>for </a:t>
            </a:r>
            <a:r>
              <a:rPr lang="fr-FR" b="1" cap="small" dirty="0" smtClean="0">
                <a:latin typeface="Arno Pro" pitchFamily="18" charset="0"/>
              </a:rPr>
              <a:t>point </a:t>
            </a:r>
            <a:r>
              <a:rPr lang="fr-FR" b="1" cap="small" dirty="0" err="1" smtClean="0">
                <a:latin typeface="Arno Pro" pitchFamily="18" charset="0"/>
              </a:rPr>
              <a:t>clouds</a:t>
            </a:r>
            <a:r>
              <a:rPr lang="fr-FR" b="1" cap="small" dirty="0" smtClean="0">
                <a:latin typeface="Arno Pro" pitchFamily="18" charset="0"/>
              </a:rPr>
              <a:t> </a:t>
            </a:r>
            <a:r>
              <a:rPr lang="fr-FR" b="1" cap="small" dirty="0" err="1" smtClean="0">
                <a:latin typeface="Arno Pro" pitchFamily="18" charset="0"/>
              </a:rPr>
              <a:t>storage</a:t>
            </a:r>
            <a:r>
              <a:rPr lang="fr-FR" b="1" cap="small" dirty="0" smtClean="0">
                <a:latin typeface="Arno Pro" pitchFamily="18" charset="0"/>
              </a:rPr>
              <a:t> </a:t>
            </a:r>
            <a:r>
              <a:rPr lang="fr-FR" b="1" cap="small" dirty="0" smtClean="0">
                <a:latin typeface="Arno Pro" pitchFamily="18" charset="0"/>
              </a:rPr>
              <a:t>and </a:t>
            </a:r>
            <a:r>
              <a:rPr lang="fr-FR" b="1" cap="small" dirty="0" err="1" smtClean="0">
                <a:latin typeface="Arno Pro" pitchFamily="18" charset="0"/>
              </a:rPr>
              <a:t>processing</a:t>
            </a:r>
            <a:endParaRPr lang="fr-FR" sz="1800" b="1" cap="small" dirty="0">
              <a:latin typeface="Arno Pro" pitchFamily="18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642910" y="4000504"/>
            <a:ext cx="8072494" cy="2643206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Presented at </a:t>
            </a:r>
            <a:r>
              <a:rPr lang="en-US" dirty="0" smtClean="0">
                <a:latin typeface="Arno Pro" pitchFamily="18" charset="0"/>
                <a:hlinkClick r:id="rId2"/>
              </a:rPr>
              <a:t> </a:t>
            </a:r>
            <a:r>
              <a:rPr lang="en-US" dirty="0" err="1" smtClean="0">
                <a:latin typeface="Arno Pro" pitchFamily="18" charset="0"/>
                <a:hlinkClick r:id="rId2"/>
              </a:rPr>
              <a:t>postgresl</a:t>
            </a:r>
            <a:r>
              <a:rPr lang="en-US" dirty="0" smtClean="0">
                <a:latin typeface="Arno Pro" pitchFamily="18" charset="0"/>
                <a:hlinkClick r:id="rId2"/>
              </a:rPr>
              <a:t> PARIS session 6. 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5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  <a:hlinkClick r:id="rId3"/>
              </a:rPr>
              <a:t>https://</a:t>
            </a:r>
            <a:r>
              <a:rPr lang="en-US" dirty="0" smtClean="0">
                <a:latin typeface="Arno Pro" pitchFamily="18" charset="0"/>
                <a:hlinkClick r:id="rId3"/>
              </a:rPr>
              <a:t>github.com/Remi-C/Postgres_Day_2014_10_RemiC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Rémi </a:t>
            </a:r>
            <a:r>
              <a:rPr lang="en-US" dirty="0" err="1" smtClean="0">
                <a:latin typeface="Arno Pro" pitchFamily="18" charset="0"/>
              </a:rPr>
              <a:t>Cura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latin typeface="Arno Pro" pitchFamily="18" charset="0"/>
              </a:rPr>
              <a:t>Julien</a:t>
            </a:r>
            <a:r>
              <a:rPr lang="en-US" dirty="0" smtClean="0">
                <a:latin typeface="Arno Pro" pitchFamily="18" charset="0"/>
              </a:rPr>
              <a:t> </a:t>
            </a:r>
            <a:r>
              <a:rPr lang="en-US" dirty="0" err="1" smtClean="0">
                <a:latin typeface="Arno Pro" pitchFamily="18" charset="0"/>
              </a:rPr>
              <a:t>Perret</a:t>
            </a:r>
            <a:r>
              <a:rPr lang="en-US" dirty="0" smtClean="0">
                <a:latin typeface="Arno Pro" pitchFamily="18" charset="0"/>
              </a:rPr>
              <a:t> – Nicolas </a:t>
            </a:r>
            <a:r>
              <a:rPr lang="en-US" dirty="0" err="1" smtClean="0">
                <a:latin typeface="Arno Pro" pitchFamily="18" charset="0"/>
              </a:rPr>
              <a:t>paparoditis</a:t>
            </a:r>
            <a:r>
              <a:rPr lang="en-US" dirty="0" smtClean="0">
                <a:latin typeface="Arno Pro" pitchFamily="18" charset="0"/>
              </a:rPr>
              <a:t> – </a:t>
            </a:r>
            <a:r>
              <a:rPr lang="en-US" dirty="0" err="1" smtClean="0">
                <a:latin typeface="Arno Pro" pitchFamily="18" charset="0"/>
              </a:rPr>
              <a:t>GildaS</a:t>
            </a:r>
            <a:r>
              <a:rPr lang="en-US" dirty="0" smtClean="0">
                <a:latin typeface="Arno Pro" pitchFamily="18" charset="0"/>
              </a:rPr>
              <a:t> Le </a:t>
            </a:r>
            <a:r>
              <a:rPr lang="en-US" dirty="0" err="1" smtClean="0">
                <a:latin typeface="Arno Pro" pitchFamily="18" charset="0"/>
              </a:rPr>
              <a:t>meur</a:t>
            </a:r>
            <a:endParaRPr lang="en-US" dirty="0" smtClean="0">
              <a:latin typeface="Arno Pro" pitchFamily="18" charset="0"/>
            </a:endParaRPr>
          </a:p>
        </p:txBody>
      </p:sp>
      <p:pic>
        <p:nvPicPr>
          <p:cNvPr id="10" name="Picture 3" descr="D:\RemiCura\documents\logo_matis_cog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428604"/>
            <a:ext cx="1654472" cy="107157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72132" y="428604"/>
            <a:ext cx="3571868" cy="85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10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people do with point clouds?</a:t>
            </a:r>
          </a:p>
          <a:p>
            <a:r>
              <a:rPr lang="en-US" dirty="0" smtClean="0"/>
              <a:t>Using A File system solution</a:t>
            </a:r>
          </a:p>
          <a:p>
            <a:r>
              <a:rPr lang="en-US" dirty="0" smtClean="0"/>
              <a:t>Using </a:t>
            </a:r>
            <a:r>
              <a:rPr lang="en-US" dirty="0" smtClean="0"/>
              <a:t>A DBMS solution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people do with point clouds? </a:t>
            </a:r>
          </a:p>
          <a:p>
            <a:pPr>
              <a:buNone/>
            </a:pPr>
            <a:r>
              <a:rPr lang="en-US" dirty="0" smtClean="0"/>
              <a:t>(See [3] in “</a:t>
            </a:r>
            <a:r>
              <a:rPr lang="en-US" dirty="0" err="1" smtClean="0"/>
              <a:t>ressources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Get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11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572264" y="4591058"/>
            <a:ext cx="2357454" cy="2857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46"/>
            <a:ext cx="8362950" cy="4785395"/>
          </a:xfrm>
        </p:spPr>
        <p:txBody>
          <a:bodyPr/>
          <a:lstStyle/>
          <a:p>
            <a:r>
              <a:rPr lang="en-US" dirty="0" smtClean="0"/>
              <a:t>Illustration of quad tree in </a:t>
            </a:r>
            <a:r>
              <a:rPr lang="en-US" dirty="0" err="1" smtClean="0"/>
              <a:t>filesystem</a:t>
            </a:r>
            <a:endParaRPr lang="en-US" dirty="0" smtClean="0"/>
          </a:p>
          <a:p>
            <a:r>
              <a:rPr lang="en-US" cap="none" dirty="0" smtClean="0"/>
              <a:t>Typically, point clouds are cut in pieces to form a hierarchy of folders (ex : quad tree).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12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14620"/>
            <a:ext cx="2357422" cy="23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2500298" y="221455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785786" y="221455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Coverage 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2025633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000232" y="367975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2000232" y="457200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/s1/s1..4/s1..4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786182" y="2143116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 </a:t>
            </a:r>
          </a:p>
          <a:p>
            <a:r>
              <a:rPr lang="en-US" dirty="0" smtClean="0"/>
              <a:t>number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3240079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0</a:t>
            </a:r>
            <a:endParaRPr lang="en-US" baseline="30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857620" y="367213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786182" y="4572008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500794" y="2357430"/>
            <a:ext cx="2928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0                     1                       1</a:t>
            </a:r>
          </a:p>
          <a:p>
            <a:r>
              <a:rPr lang="en-US" sz="1200" dirty="0" smtClean="0"/>
              <a:t> 1                     4                       5</a:t>
            </a:r>
          </a:p>
          <a:p>
            <a:r>
              <a:rPr lang="en-US" sz="1200" dirty="0" smtClean="0"/>
              <a:t> 2                    16                     21</a:t>
            </a:r>
          </a:p>
          <a:p>
            <a:r>
              <a:rPr lang="en-US" sz="1200" dirty="0" smtClean="0"/>
              <a:t> 3                     64                    85</a:t>
            </a:r>
          </a:p>
          <a:p>
            <a:r>
              <a:rPr lang="en-US" sz="1200" dirty="0" smtClean="0"/>
              <a:t> 4               2.6e+02           3.4e+02</a:t>
            </a:r>
          </a:p>
          <a:p>
            <a:r>
              <a:rPr lang="en-US" sz="1200" dirty="0" smtClean="0"/>
              <a:t> 5               1e+03              1.4e+03</a:t>
            </a:r>
          </a:p>
          <a:p>
            <a:r>
              <a:rPr lang="en-US" sz="1200" dirty="0" smtClean="0"/>
              <a:t> 6               4.1e+03           5.5e+03</a:t>
            </a:r>
          </a:p>
          <a:p>
            <a:r>
              <a:rPr lang="en-US" sz="1200" dirty="0" smtClean="0"/>
              <a:t> 7               1.6e+04           2.2e+04</a:t>
            </a:r>
          </a:p>
          <a:p>
            <a:r>
              <a:rPr lang="en-US" sz="1200" dirty="0" smtClean="0"/>
              <a:t> 8               6.6e+04           8.7e+04</a:t>
            </a:r>
          </a:p>
          <a:p>
            <a:r>
              <a:rPr lang="en-US" sz="1200" dirty="0" smtClean="0"/>
              <a:t> 9               2.6e+05           3.5e+05</a:t>
            </a:r>
          </a:p>
          <a:p>
            <a:r>
              <a:rPr lang="en-US" sz="1200" dirty="0" smtClean="0"/>
              <a:t>10              1e+06              1.4e+06</a:t>
            </a:r>
          </a:p>
          <a:p>
            <a:r>
              <a:rPr lang="en-US" sz="1200" dirty="0" smtClean="0"/>
              <a:t>11              4.2e+06           5.6e+06</a:t>
            </a:r>
          </a:p>
          <a:p>
            <a:r>
              <a:rPr lang="en-US" dirty="0" smtClean="0"/>
              <a:t>12      1.7e+07    2.2e+07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572264" y="2000240"/>
            <a:ext cx="27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 folder  </a:t>
            </a:r>
            <a:r>
              <a:rPr lang="en-US" dirty="0" err="1" smtClean="0"/>
              <a:t>cum_folder</a:t>
            </a:r>
            <a:endParaRPr lang="en-US" baseline="300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5357818" y="4929198"/>
            <a:ext cx="1143008" cy="5000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3500430" y="5357826"/>
            <a:ext cx="1857388" cy="1214422"/>
            <a:chOff x="3929058" y="5643578"/>
            <a:chExt cx="1857388" cy="1214422"/>
          </a:xfrm>
        </p:grpSpPr>
        <p:sp>
          <p:nvSpPr>
            <p:cNvPr id="30" name="ZoneTexte 29"/>
            <p:cNvSpPr txBox="1"/>
            <p:nvPr/>
          </p:nvSpPr>
          <p:spPr>
            <a:xfrm>
              <a:off x="3929058" y="5657671"/>
              <a:ext cx="1857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Greater than max folder number on NTFS and EXT </a:t>
              </a:r>
              <a:r>
                <a:rPr lang="en-US" dirty="0" err="1" smtClean="0"/>
                <a:t>filesystem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29058" y="5643578"/>
              <a:ext cx="1785950" cy="1214422"/>
            </a:xfrm>
            <a:prstGeom prst="rect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0" y="2143116"/>
            <a:ext cx="4714876" cy="3071834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ZoneTexte 36"/>
          <p:cNvSpPr txBox="1"/>
          <p:nvPr/>
        </p:nvSpPr>
        <p:spPr>
          <a:xfrm>
            <a:off x="5715008" y="5357826"/>
            <a:ext cx="3428992" cy="13573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Is it sufficient? 100k pts/file</a:t>
            </a:r>
          </a:p>
          <a:p>
            <a:r>
              <a:rPr lang="en-US" dirty="0" smtClean="0"/>
              <a:t>8*10</a:t>
            </a:r>
            <a:r>
              <a:rPr lang="en-US" baseline="30000" dirty="0" smtClean="0"/>
              <a:t>6</a:t>
            </a:r>
            <a:r>
              <a:rPr lang="en-US" dirty="0" smtClean="0"/>
              <a:t> * 10</a:t>
            </a:r>
            <a:r>
              <a:rPr lang="en-US" baseline="30000" dirty="0" smtClean="0"/>
              <a:t>5</a:t>
            </a:r>
            <a:r>
              <a:rPr lang="en-US" dirty="0" smtClean="0"/>
              <a:t> = 10</a:t>
            </a:r>
            <a:r>
              <a:rPr lang="en-US" baseline="30000" dirty="0" smtClean="0"/>
              <a:t>11</a:t>
            </a:r>
            <a:r>
              <a:rPr lang="en-US" dirty="0" smtClean="0"/>
              <a:t> = </a:t>
            </a:r>
            <a:r>
              <a:rPr lang="en-US" b="1" dirty="0" smtClean="0"/>
              <a:t>800 Billions</a:t>
            </a:r>
            <a:r>
              <a:rPr lang="en-US" dirty="0" smtClean="0"/>
              <a:t> pts.</a:t>
            </a:r>
          </a:p>
          <a:p>
            <a:r>
              <a:rPr lang="en-US" dirty="0" smtClean="0"/>
              <a:t>For </a:t>
            </a:r>
            <a:r>
              <a:rPr lang="en-US" b="1" dirty="0" smtClean="0"/>
              <a:t>one</a:t>
            </a:r>
            <a:r>
              <a:rPr lang="en-US" dirty="0" smtClean="0"/>
              <a:t> laser : 3.6 Billions/h.</a:t>
            </a:r>
          </a:p>
          <a:p>
            <a:r>
              <a:rPr lang="en-US" dirty="0" smtClean="0"/>
              <a:t>Working day : 30 Billions</a:t>
            </a:r>
          </a:p>
          <a:p>
            <a:r>
              <a:rPr lang="en-US" dirty="0" smtClean="0"/>
              <a:t>=&gt; </a:t>
            </a:r>
            <a:r>
              <a:rPr lang="en-US" b="1" dirty="0" smtClean="0"/>
              <a:t>Only </a:t>
            </a:r>
            <a:r>
              <a:rPr lang="en-US" b="1" dirty="0" smtClean="0"/>
              <a:t>30 days of </a:t>
            </a:r>
            <a:r>
              <a:rPr lang="en-US" b="1" dirty="0" smtClean="0"/>
              <a:t>work for 1 laser!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8" y="1142984"/>
            <a:ext cx="8362950" cy="57150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cap="none" dirty="0" smtClean="0"/>
              <a:t>File system limitations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Get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sets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13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14678" y="1643050"/>
            <a:ext cx="5500726" cy="461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Only 1 user at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time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Need to choose a File structure adapted to one and only one query type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Very difficult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User need to create manually buffers of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points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lvl="1" indent="-169863" eaLnBrk="0" hangingPunct="0">
              <a:spcBef>
                <a:spcPts val="1800"/>
              </a:spcBef>
              <a:buClr>
                <a:srgbClr val="72797F"/>
              </a:buCl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Only 1 user at a time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smtClean="0"/>
              <a:t>Using a </a:t>
            </a:r>
            <a:r>
              <a:rPr lang="en-US" dirty="0" smtClean="0"/>
              <a:t>file system</a:t>
            </a:r>
          </a:p>
          <a:p>
            <a:endParaRPr lang="en-US" dirty="0" smtClean="0"/>
          </a:p>
          <a:p>
            <a:r>
              <a:rPr lang="en-US" cap="none" dirty="0" smtClean="0"/>
              <a:t>Everything can be done, but it would amount to redeveloping a DBMS system !</a:t>
            </a:r>
          </a:p>
          <a:p>
            <a:r>
              <a:rPr lang="en-US" cap="none" dirty="0" smtClean="0"/>
              <a:t>No security of the data</a:t>
            </a:r>
          </a:p>
          <a:p>
            <a:r>
              <a:rPr lang="en-US" cap="none" dirty="0" smtClean="0"/>
              <a:t>No concurrency</a:t>
            </a:r>
          </a:p>
          <a:p>
            <a:r>
              <a:rPr lang="en-US" cap="none" dirty="0" smtClean="0"/>
              <a:t>Need a different solution for every kind of geo-data (points, raster, vector)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Comparison to raster world: Who use pure file system solution for data over 100’s of To?</a:t>
            </a:r>
            <a:endParaRPr lang="en-US" cap="none" dirty="0" smtClean="0"/>
          </a:p>
          <a:p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14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USing</a:t>
            </a:r>
            <a:r>
              <a:rPr lang="en-US" dirty="0" smtClean="0"/>
              <a:t> A DBMS solution</a:t>
            </a:r>
          </a:p>
          <a:p>
            <a:endParaRPr lang="en-US" dirty="0" smtClean="0"/>
          </a:p>
          <a:p>
            <a:r>
              <a:rPr lang="en-US" cap="none" dirty="0" smtClean="0"/>
              <a:t>Allow concurrency / clusters of servers</a:t>
            </a:r>
          </a:p>
          <a:p>
            <a:r>
              <a:rPr lang="en-US" cap="none" dirty="0" smtClean="0"/>
              <a:t>All geospatial data in the same place</a:t>
            </a:r>
          </a:p>
          <a:p>
            <a:endParaRPr lang="en-US" cap="none" dirty="0" smtClean="0"/>
          </a:p>
          <a:p>
            <a:r>
              <a:rPr lang="en-US" cap="none" dirty="0" smtClean="0"/>
              <a:t>Efficient querying on localization &amp; time &amp; attributes &amp; data set</a:t>
            </a:r>
          </a:p>
          <a:p>
            <a:r>
              <a:rPr lang="en-US" cap="none" dirty="0" smtClean="0"/>
              <a:t>Proper management of metadata at the data set level</a:t>
            </a:r>
            <a:br>
              <a:rPr lang="en-US" cap="none" dirty="0" smtClean="0"/>
            </a:br>
            <a:r>
              <a:rPr lang="en-US" cap="none" dirty="0" smtClean="0"/>
              <a:t>+ relational link to other data</a:t>
            </a:r>
            <a:r>
              <a:rPr lang="en-US" cap="none" dirty="0" smtClean="0"/>
              <a:t>.</a:t>
            </a:r>
            <a:endParaRPr lang="en-US" cap="none" dirty="0" smtClean="0"/>
          </a:p>
          <a:p>
            <a:r>
              <a:rPr lang="en-US" cap="none" dirty="0" smtClean="0"/>
              <a:t>Point clouds as a service : can be integrated in sophisticated client system.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15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7158" y="5072074"/>
            <a:ext cx="8215370" cy="1500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357158" y="5072074"/>
            <a:ext cx="8215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use Postgres and not a </a:t>
            </a:r>
            <a:r>
              <a:rPr lang="en-US" dirty="0" err="1" smtClean="0"/>
              <a:t>NoSQL</a:t>
            </a:r>
            <a:r>
              <a:rPr lang="en-US" dirty="0" smtClean="0"/>
              <a:t> database?</a:t>
            </a:r>
          </a:p>
          <a:p>
            <a:r>
              <a:rPr lang="en-US" dirty="0" smtClean="0"/>
              <a:t>Parallel computing on multi cluster possible (</a:t>
            </a:r>
            <a:r>
              <a:rPr lang="en-US" dirty="0" smtClean="0">
                <a:hlinkClick r:id="rId2"/>
              </a:rPr>
              <a:t>postgres-</a:t>
            </a:r>
            <a:r>
              <a:rPr lang="en-US" dirty="0" err="1" smtClean="0">
                <a:hlinkClick r:id="rId2"/>
              </a:rPr>
              <a:t>xc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Full ACID warranty</a:t>
            </a:r>
          </a:p>
          <a:p>
            <a:r>
              <a:rPr lang="en-US" dirty="0" smtClean="0"/>
              <a:t>Can use python/R/C/Java</a:t>
            </a:r>
          </a:p>
          <a:p>
            <a:r>
              <a:rPr lang="en-US" dirty="0" smtClean="0"/>
              <a:t>All geo data in same place.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>
                <a:hlinkClick r:id="rId2"/>
              </a:rPr>
              <a:t>PointCloud</a:t>
            </a:r>
            <a:r>
              <a:rPr lang="en-US" cap="small" dirty="0" smtClean="0">
                <a:hlinkClick r:id="rId2"/>
              </a:rPr>
              <a:t> </a:t>
            </a:r>
            <a:r>
              <a:rPr lang="en-US" dirty="0" smtClean="0"/>
              <a:t>: </a:t>
            </a:r>
            <a:r>
              <a:rPr lang="en-US" dirty="0" smtClean="0"/>
              <a:t>efficient  </a:t>
            </a:r>
            <a:r>
              <a:rPr lang="en-US" dirty="0" smtClean="0"/>
              <a:t>storing/querying/Loading </a:t>
            </a:r>
            <a:r>
              <a:rPr lang="en-US" dirty="0" smtClean="0"/>
              <a:t>in postgres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point clouds in DBMS : 2 approaches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is </a:t>
            </a:r>
            <a:r>
              <a:rPr lang="en-US" cap="small" dirty="0" err="1" smtClean="0"/>
              <a:t>PointCloud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Efficient storage</a:t>
            </a:r>
          </a:p>
          <a:p>
            <a:r>
              <a:rPr lang="en-US" dirty="0" smtClean="0"/>
              <a:t>FAST querying</a:t>
            </a:r>
          </a:p>
          <a:p>
            <a:r>
              <a:rPr lang="en-US" dirty="0" smtClean="0"/>
              <a:t>FAST loading</a:t>
            </a:r>
          </a:p>
          <a:p>
            <a:r>
              <a:rPr lang="en-US" dirty="0" smtClean="0"/>
              <a:t>Order of magnitude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/>
          <p:cNvSpPr txBox="1"/>
          <p:nvPr/>
        </p:nvSpPr>
        <p:spPr>
          <a:xfrm>
            <a:off x="4643438" y="3429000"/>
            <a:ext cx="4500562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Millions of row 	    -&gt;   1 table per dataset</a:t>
            </a:r>
          </a:p>
          <a:p>
            <a:r>
              <a:rPr lang="en-US" dirty="0" smtClean="0"/>
              <a:t>Millions of row            -&gt;   small indexes</a:t>
            </a:r>
          </a:p>
          <a:p>
            <a:r>
              <a:rPr lang="en-US" dirty="0" smtClean="0"/>
              <a:t>Custom bit width        -&gt;   efficient storage</a:t>
            </a:r>
          </a:p>
          <a:p>
            <a:r>
              <a:rPr lang="en-US" dirty="0" smtClean="0"/>
              <a:t>1 row = N point           </a:t>
            </a:r>
            <a:r>
              <a:rPr lang="en-US" dirty="0" smtClean="0"/>
              <a:t>-&gt;   </a:t>
            </a:r>
            <a:r>
              <a:rPr lang="en-US" sz="1600" dirty="0" smtClean="0"/>
              <a:t>compress by redundancy</a:t>
            </a:r>
            <a:endParaRPr lang="en-US" dirty="0" smtClean="0"/>
          </a:p>
          <a:p>
            <a:r>
              <a:rPr lang="en-US" dirty="0" smtClean="0"/>
              <a:t>Different laser             -&gt;   1 family type</a:t>
            </a:r>
          </a:p>
          <a:p>
            <a:r>
              <a:rPr lang="en-US" dirty="0" smtClean="0"/>
              <a:t>Different laser             </a:t>
            </a:r>
            <a:r>
              <a:rPr lang="en-US" dirty="0" smtClean="0"/>
              <a:t>-&gt;   postgres extension</a:t>
            </a:r>
          </a:p>
          <a:p>
            <a:endParaRPr lang="en-US" dirty="0"/>
          </a:p>
        </p:txBody>
      </p:sp>
      <p:sp>
        <p:nvSpPr>
          <p:cNvPr id="44" name="ZoneTexte 43"/>
          <p:cNvSpPr txBox="1"/>
          <p:nvPr/>
        </p:nvSpPr>
        <p:spPr>
          <a:xfrm>
            <a:off x="142876" y="3429000"/>
            <a:ext cx="4214810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Billions of row              -&gt;   </a:t>
            </a:r>
            <a:r>
              <a:rPr lang="en-US" sz="1600" b="1" dirty="0" smtClean="0"/>
              <a:t>manual </a:t>
            </a:r>
            <a:r>
              <a:rPr lang="en-US" sz="1600" dirty="0" smtClean="0"/>
              <a:t>partitioning</a:t>
            </a:r>
          </a:p>
          <a:p>
            <a:r>
              <a:rPr lang="en-US" dirty="0" smtClean="0"/>
              <a:t>Billions of row              -&gt;   </a:t>
            </a:r>
            <a:r>
              <a:rPr lang="en-US" b="1" dirty="0" smtClean="0"/>
              <a:t>big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Double/float  storage -&gt;   </a:t>
            </a:r>
            <a:r>
              <a:rPr lang="en-US" b="1" dirty="0" smtClean="0"/>
              <a:t>wasted</a:t>
            </a:r>
            <a:r>
              <a:rPr lang="en-US" dirty="0" smtClean="0"/>
              <a:t> storage</a:t>
            </a:r>
          </a:p>
          <a:p>
            <a:r>
              <a:rPr lang="en-US" dirty="0" smtClean="0"/>
              <a:t>1 row = 1 point             -&gt;   </a:t>
            </a:r>
            <a:r>
              <a:rPr lang="en-US" b="1" dirty="0" smtClean="0"/>
              <a:t>no</a:t>
            </a:r>
            <a:r>
              <a:rPr lang="en-US" dirty="0" smtClean="0"/>
              <a:t> compression</a:t>
            </a:r>
          </a:p>
          <a:p>
            <a:r>
              <a:rPr lang="en-US" dirty="0" smtClean="0"/>
              <a:t>Different laser              -&gt;   </a:t>
            </a:r>
            <a:r>
              <a:rPr lang="en-US" b="1" dirty="0" smtClean="0"/>
              <a:t>no</a:t>
            </a:r>
            <a:r>
              <a:rPr lang="en-US" dirty="0" smtClean="0"/>
              <a:t> compatibility</a:t>
            </a:r>
          </a:p>
          <a:p>
            <a:r>
              <a:rPr lang="en-US" dirty="0" smtClean="0"/>
              <a:t>Different laser              </a:t>
            </a:r>
            <a:r>
              <a:rPr lang="en-US" dirty="0" smtClean="0"/>
              <a:t>-&gt;   </a:t>
            </a:r>
            <a:r>
              <a:rPr lang="en-US" sz="1600" b="1" spc="-110" dirty="0" smtClean="0"/>
              <a:t>custom</a:t>
            </a:r>
            <a:r>
              <a:rPr lang="en-US" sz="1600" spc="-110" dirty="0" smtClean="0"/>
              <a:t> code everywhere</a:t>
            </a:r>
            <a:endParaRPr lang="en-US" spc="-11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001156" cy="561975"/>
          </a:xfrm>
        </p:spPr>
        <p:txBody>
          <a:bodyPr>
            <a:noAutofit/>
          </a:bodyPr>
          <a:lstStyle/>
          <a:p>
            <a:r>
              <a:rPr lang="en-US" sz="2200" dirty="0" smtClean="0"/>
              <a:t>efficient  </a:t>
            </a:r>
            <a:r>
              <a:rPr lang="en-US" sz="2200" dirty="0" smtClean="0"/>
              <a:t>storing/querying/Loading in postgres</a:t>
            </a:r>
            <a:endParaRPr lang="en-US" sz="2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72497"/>
            <a:ext cx="8362950" cy="427677"/>
          </a:xfrm>
        </p:spPr>
        <p:txBody>
          <a:bodyPr/>
          <a:lstStyle/>
          <a:p>
            <a:r>
              <a:rPr lang="en-US" dirty="0" smtClean="0"/>
              <a:t>Storing point clouds in DBMS : 2 approaches</a:t>
            </a:r>
          </a:p>
          <a:p>
            <a:pPr lvl="8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17</a:t>
            </a:fld>
            <a:r>
              <a:rPr lang="fr-FR" smtClean="0"/>
              <a:t>/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2714612" y="1571612"/>
            <a:ext cx="4000528" cy="430887"/>
            <a:chOff x="0" y="1785926"/>
            <a:chExt cx="4000528" cy="430887"/>
          </a:xfrm>
        </p:grpSpPr>
        <p:sp>
          <p:nvSpPr>
            <p:cNvPr id="7" name="ZoneTexte 6"/>
            <p:cNvSpPr txBox="1"/>
            <p:nvPr/>
          </p:nvSpPr>
          <p:spPr>
            <a:xfrm>
              <a:off x="0" y="1785926"/>
              <a:ext cx="4000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err="1" smtClean="0"/>
                <a:t>GPS_time</a:t>
              </a:r>
              <a:r>
                <a:rPr lang="en-US" sz="1100" b="1" dirty="0" smtClean="0"/>
                <a:t>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</a:t>
              </a:r>
              <a:r>
                <a:rPr lang="en-US" sz="1100" dirty="0" smtClean="0"/>
                <a:t>	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1571604" y="157161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 rot="5400000">
            <a:off x="1821637" y="2321711"/>
            <a:ext cx="1000132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6200000" flipH="1">
            <a:off x="6429388" y="2285992"/>
            <a:ext cx="928694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00298" y="2500306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1</a:t>
            </a:r>
            <a:r>
              <a:rPr lang="en-US" dirty="0" smtClean="0"/>
              <a:t> </a:t>
            </a:r>
            <a:r>
              <a:rPr lang="en-US" dirty="0" smtClean="0"/>
              <a:t>point </a:t>
            </a:r>
          </a:p>
          <a:p>
            <a:r>
              <a:rPr lang="en-US" dirty="0" smtClean="0"/>
              <a:t>Analogy : </a:t>
            </a:r>
            <a:r>
              <a:rPr lang="en-US" dirty="0" err="1" smtClean="0"/>
              <a:t>ST_Point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4643438" y="2500306"/>
            <a:ext cx="30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N</a:t>
            </a:r>
            <a:r>
              <a:rPr lang="en-US" dirty="0" smtClean="0"/>
              <a:t> points </a:t>
            </a:r>
            <a:endParaRPr lang="en-US" dirty="0" smtClean="0"/>
          </a:p>
          <a:p>
            <a:r>
              <a:rPr lang="en-US" dirty="0" smtClean="0"/>
              <a:t>Analogy : </a:t>
            </a:r>
            <a:r>
              <a:rPr lang="en-US" dirty="0" err="1" smtClean="0"/>
              <a:t>ST_MultiPoint</a:t>
            </a:r>
            <a:endParaRPr lang="en-US" dirty="0"/>
          </a:p>
        </p:txBody>
      </p:sp>
      <p:grpSp>
        <p:nvGrpSpPr>
          <p:cNvPr id="30" name="Groupe 29"/>
          <p:cNvGrpSpPr/>
          <p:nvPr/>
        </p:nvGrpSpPr>
        <p:grpSpPr>
          <a:xfrm>
            <a:off x="2857488" y="5500702"/>
            <a:ext cx="857256" cy="857256"/>
            <a:chOff x="857224" y="3929066"/>
            <a:chExt cx="1285884" cy="1285884"/>
          </a:xfrm>
        </p:grpSpPr>
        <p:cxnSp>
          <p:nvCxnSpPr>
            <p:cNvPr id="27" name="Connecteur droit 26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4857752" y="5572140"/>
            <a:ext cx="1285882" cy="714380"/>
            <a:chOff x="5111755" y="4000504"/>
            <a:chExt cx="674691" cy="374829"/>
          </a:xfrm>
        </p:grpSpPr>
        <p:cxnSp>
          <p:nvCxnSpPr>
            <p:cNvPr id="32" name="Connecteur droit 31"/>
            <p:cNvCxnSpPr/>
            <p:nvPr/>
          </p:nvCxnSpPr>
          <p:spPr>
            <a:xfrm rot="16200000" flipH="1">
              <a:off x="5086310" y="4162473"/>
              <a:ext cx="238303" cy="187414"/>
            </a:xfrm>
            <a:prstGeom prst="line">
              <a:avLst/>
            </a:prstGeom>
            <a:ln w="762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5299168" y="4000504"/>
              <a:ext cx="487278" cy="374829"/>
            </a:xfrm>
            <a:prstGeom prst="line">
              <a:avLst/>
            </a:prstGeom>
            <a:ln w="762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necteur droit 38"/>
          <p:cNvCxnSpPr/>
          <p:nvPr/>
        </p:nvCxnSpPr>
        <p:spPr>
          <a:xfrm rot="5400000">
            <a:off x="2428860" y="4429132"/>
            <a:ext cx="400052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0" y="5572140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Usage : do we really need to get points 1 by 1?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362950" cy="171451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</a:t>
            </a:r>
            <a:r>
              <a:rPr lang="en-US" cap="small" dirty="0" err="1" smtClean="0"/>
              <a:t>PointCloud</a:t>
            </a:r>
            <a:r>
              <a:rPr lang="en-US" cap="small" dirty="0" smtClean="0"/>
              <a:t>?</a:t>
            </a:r>
          </a:p>
          <a:p>
            <a:pPr lvl="1"/>
            <a:r>
              <a:rPr lang="en-US" dirty="0" smtClean="0"/>
              <a:t>A Postgres extension created by </a:t>
            </a:r>
            <a:r>
              <a:rPr lang="en-US" dirty="0" err="1" smtClean="0"/>
              <a:t>P.Ramsey</a:t>
            </a:r>
            <a:r>
              <a:rPr lang="en-US" dirty="0" smtClean="0"/>
              <a:t> (founder of </a:t>
            </a:r>
            <a:r>
              <a:rPr lang="en-US" dirty="0" err="1" smtClean="0"/>
              <a:t>PostGis</a:t>
            </a:r>
            <a:r>
              <a:rPr lang="en-US" dirty="0" smtClean="0"/>
              <a:t>) (see ref.).</a:t>
            </a:r>
          </a:p>
          <a:p>
            <a:pPr lvl="1"/>
            <a:r>
              <a:rPr lang="en-US" dirty="0" smtClean="0"/>
              <a:t>Strong similarities to </a:t>
            </a:r>
            <a:r>
              <a:rPr lang="en-US" dirty="0" err="1" smtClean="0"/>
              <a:t>PostGIS</a:t>
            </a:r>
            <a:r>
              <a:rPr lang="en-US" dirty="0" smtClean="0"/>
              <a:t> (design, robustness, reliability, </a:t>
            </a:r>
            <a:r>
              <a:rPr lang="en-US" dirty="0" err="1" smtClean="0"/>
              <a:t>perfs</a:t>
            </a:r>
            <a:r>
              <a:rPr lang="en-US" dirty="0" smtClean="0"/>
              <a:t>) !</a:t>
            </a:r>
          </a:p>
          <a:p>
            <a:pPr lvl="1"/>
            <a:r>
              <a:rPr lang="en-US" dirty="0" smtClean="0"/>
              <a:t>New types (</a:t>
            </a:r>
            <a:r>
              <a:rPr lang="en-US" dirty="0" err="1" smtClean="0"/>
              <a:t>PC_Point</a:t>
            </a:r>
            <a:r>
              <a:rPr lang="en-US" dirty="0" smtClean="0"/>
              <a:t>, </a:t>
            </a:r>
            <a:r>
              <a:rPr lang="en-US" dirty="0" err="1" smtClean="0"/>
              <a:t>PC_Patch</a:t>
            </a:r>
            <a:r>
              <a:rPr lang="en-US" dirty="0" smtClean="0"/>
              <a:t>) + cast to </a:t>
            </a:r>
            <a:r>
              <a:rPr lang="en-US" dirty="0" err="1" smtClean="0"/>
              <a:t>geom</a:t>
            </a:r>
            <a:r>
              <a:rPr lang="en-US" dirty="0" smtClean="0"/>
              <a:t> +  functions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18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285720" y="3214686"/>
            <a:ext cx="3429024" cy="3021034"/>
          </a:xfrm>
          <a:prstGeom prst="roundRect">
            <a:avLst>
              <a:gd name="adj" fmla="val 7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>
            <a:off x="285720" y="3559734"/>
            <a:ext cx="342902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85720" y="3202544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PC_PATCH(schema)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0066" y="4806960"/>
            <a:ext cx="3000396" cy="135732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500066" y="5092712"/>
            <a:ext cx="300039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0066" y="476600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PC_POINT(schema)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0" y="6182045"/>
            <a:ext cx="92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</a:t>
            </a:r>
          </a:p>
          <a:p>
            <a:r>
              <a:rPr lang="en-US" sz="1200" dirty="0" smtClean="0"/>
              <a:t>from [2]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539754" y="5164150"/>
            <a:ext cx="2889270" cy="94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:\RemiCura\PROJETS\Postgres_Day_2014_10_RemiC\presentation\src\pramsey_pgpointcloud-foss4-2013_pcpoints.jpg"/>
          <p:cNvPicPr>
            <a:picLocks noChangeAspect="1" noChangeArrowheads="1"/>
          </p:cNvPicPr>
          <p:nvPr/>
        </p:nvPicPr>
        <p:blipFill>
          <a:blip r:embed="rId2" cstate="print"/>
          <a:srcRect l="2155" t="10490"/>
          <a:stretch>
            <a:fillRect/>
          </a:stretch>
        </p:blipFill>
        <p:spPr bwMode="auto">
          <a:xfrm>
            <a:off x="571504" y="5164150"/>
            <a:ext cx="2500330" cy="939918"/>
          </a:xfrm>
          <a:prstGeom prst="rect">
            <a:avLst/>
          </a:prstGeom>
          <a:noFill/>
        </p:spPr>
      </p:pic>
      <p:sp>
        <p:nvSpPr>
          <p:cNvPr id="22" name="Ellipse 21"/>
          <p:cNvSpPr/>
          <p:nvPr/>
        </p:nvSpPr>
        <p:spPr>
          <a:xfrm>
            <a:off x="3140418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3211856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3283294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3140891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3212329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3283767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0066" y="4306894"/>
            <a:ext cx="3000396" cy="357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ZoneTexte 30"/>
          <p:cNvSpPr txBox="1"/>
          <p:nvPr/>
        </p:nvSpPr>
        <p:spPr>
          <a:xfrm>
            <a:off x="500066" y="429475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Metadata , stats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66" y="3786190"/>
            <a:ext cx="3000396" cy="357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/>
          <p:cNvSpPr txBox="1"/>
          <p:nvPr/>
        </p:nvSpPr>
        <p:spPr>
          <a:xfrm>
            <a:off x="500066" y="3774048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BBOX (</a:t>
            </a:r>
            <a:r>
              <a:rPr lang="en-US" dirty="0" err="1" smtClean="0"/>
              <a:t>PostGIS</a:t>
            </a:r>
            <a:r>
              <a:rPr lang="en-US" dirty="0" smtClean="0"/>
              <a:t> geometry)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5143504" y="3143248"/>
            <a:ext cx="3286148" cy="428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XML Schema</a:t>
            </a:r>
            <a:endParaRPr lang="en-US" dirty="0"/>
          </a:p>
        </p:txBody>
      </p:sp>
      <p:pic>
        <p:nvPicPr>
          <p:cNvPr id="1028" name="Picture 4" descr="E:\RemiCura\PROJETS\Postgres_Day_2014_10_RemiC\presentation\src\pointcloud_schema_illustr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20" y="3571876"/>
            <a:ext cx="4143404" cy="2650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2" y="490538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storage</a:t>
            </a:r>
          </a:p>
          <a:p>
            <a:r>
              <a:rPr lang="en-US" cap="none" dirty="0" smtClean="0"/>
              <a:t>Why compression is important?</a:t>
            </a:r>
          </a:p>
          <a:p>
            <a:r>
              <a:rPr lang="en-US" cap="none" dirty="0" smtClean="0"/>
              <a:t>An example form image world :</a:t>
            </a:r>
          </a:p>
          <a:p>
            <a:pPr lvl="1"/>
            <a:r>
              <a:rPr lang="en-US" cap="none" dirty="0" smtClean="0"/>
              <a:t>Full HD Camera : 1920×1080 pixels ×</a:t>
            </a:r>
            <a:r>
              <a:rPr lang="en-US" dirty="0" smtClean="0"/>
              <a:t> 25images × (1+1+1 octet) /sec</a:t>
            </a:r>
            <a:br>
              <a:rPr lang="en-US" dirty="0" smtClean="0"/>
            </a:br>
            <a:r>
              <a:rPr lang="en-US" dirty="0" smtClean="0"/>
              <a:t>-&gt; </a:t>
            </a:r>
            <a:r>
              <a:rPr lang="en-US" b="1" dirty="0" smtClean="0"/>
              <a:t>155 </a:t>
            </a:r>
            <a:r>
              <a:rPr lang="en-US" b="1" dirty="0" err="1" smtClean="0"/>
              <a:t>Mbyte</a:t>
            </a:r>
            <a:r>
              <a:rPr lang="en-US" b="1" dirty="0" smtClean="0"/>
              <a:t>/s</a:t>
            </a:r>
          </a:p>
          <a:p>
            <a:pPr lvl="1"/>
            <a:r>
              <a:rPr lang="en-US" dirty="0" smtClean="0"/>
              <a:t>Laser : 1 million points * 10 attributes * 2 (doubles) -&gt; </a:t>
            </a:r>
            <a:r>
              <a:rPr lang="en-US" b="1" dirty="0" smtClean="0"/>
              <a:t>20 </a:t>
            </a:r>
            <a:r>
              <a:rPr lang="en-US" b="1" dirty="0" err="1" smtClean="0"/>
              <a:t>Mbyte</a:t>
            </a:r>
            <a:r>
              <a:rPr lang="en-US" b="1" dirty="0" smtClean="0"/>
              <a:t>/s</a:t>
            </a:r>
          </a:p>
          <a:p>
            <a:pPr>
              <a:buNone/>
            </a:pPr>
            <a:endParaRPr lang="en-US" cap="none" dirty="0" smtClean="0"/>
          </a:p>
          <a:p>
            <a:pPr>
              <a:buNone/>
            </a:pPr>
            <a:r>
              <a:rPr lang="en-US" cap="none" dirty="0" smtClean="0"/>
              <a:t>Yet nobody is speaking of big data regarding video! </a:t>
            </a:r>
          </a:p>
          <a:p>
            <a:pPr>
              <a:buNone/>
            </a:pPr>
            <a:r>
              <a:rPr lang="en-US" cap="none" dirty="0" smtClean="0"/>
              <a:t>	</a:t>
            </a:r>
            <a:r>
              <a:rPr lang="en-US" cap="small" dirty="0" smtClean="0"/>
              <a:t>WHY?</a:t>
            </a:r>
            <a:endParaRPr lang="en-US" cap="small" dirty="0" smtClean="0"/>
          </a:p>
          <a:p>
            <a:pPr>
              <a:buNone/>
            </a:pPr>
            <a:r>
              <a:rPr lang="en-US" cap="none" dirty="0" smtClean="0"/>
              <a:t>Because we know very well how to compress images !</a:t>
            </a:r>
          </a:p>
          <a:p>
            <a:pPr>
              <a:buNone/>
            </a:pPr>
            <a:r>
              <a:rPr lang="en-US" cap="none" dirty="0" smtClean="0"/>
              <a:t>Example: standard for professional of video : </a:t>
            </a:r>
            <a:r>
              <a:rPr lang="fr-FR" dirty="0" err="1" smtClean="0"/>
              <a:t>DNxHD</a:t>
            </a:r>
            <a:endParaRPr lang="fr-FR" dirty="0" smtClean="0"/>
          </a:p>
          <a:p>
            <a:pPr lvl="1"/>
            <a:r>
              <a:rPr lang="fr-FR" dirty="0" smtClean="0"/>
              <a:t>Full HD : </a:t>
            </a:r>
            <a:r>
              <a:rPr lang="fr-FR" b="1" dirty="0" smtClean="0"/>
              <a:t>18 </a:t>
            </a:r>
            <a:r>
              <a:rPr lang="fr-FR" b="1" dirty="0" err="1" smtClean="0"/>
              <a:t>Mbyte</a:t>
            </a:r>
            <a:r>
              <a:rPr lang="fr-FR" b="1" dirty="0" smtClean="0"/>
              <a:t>/s</a:t>
            </a:r>
            <a:r>
              <a:rPr lang="fr-FR" dirty="0" smtClean="0"/>
              <a:t> (1/8) or </a:t>
            </a:r>
            <a:r>
              <a:rPr lang="fr-FR" b="1" dirty="0" smtClean="0"/>
              <a:t>4.5 </a:t>
            </a:r>
            <a:r>
              <a:rPr lang="fr-FR" b="1" dirty="0" err="1" smtClean="0"/>
              <a:t>Mbyte</a:t>
            </a:r>
            <a:r>
              <a:rPr lang="fr-FR" b="1" dirty="0" smtClean="0"/>
              <a:t>/s </a:t>
            </a:r>
            <a:r>
              <a:rPr lang="fr-FR" dirty="0" smtClean="0"/>
              <a:t>(1/30)</a:t>
            </a:r>
            <a:endParaRPr lang="fr-FR" dirty="0" smtClean="0"/>
          </a:p>
          <a:p>
            <a:pPr>
              <a:buNone/>
            </a:pP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19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	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126478"/>
            <a:ext cx="8362950" cy="5517232"/>
          </a:xfrm>
        </p:spPr>
        <p:txBody>
          <a:bodyPr>
            <a:normAutofit/>
          </a:bodyPr>
          <a:lstStyle/>
          <a:p>
            <a:r>
              <a:rPr lang="en-US" dirty="0" smtClean="0"/>
              <a:t>A fair warning :</a:t>
            </a:r>
          </a:p>
          <a:p>
            <a:pPr lvl="1"/>
            <a:r>
              <a:rPr lang="en-US" dirty="0" smtClean="0"/>
              <a:t>Except </a:t>
            </a:r>
            <a:r>
              <a:rPr lang="en-US" dirty="0" err="1" smtClean="0"/>
              <a:t>PointCloud</a:t>
            </a:r>
            <a:r>
              <a:rPr lang="en-US" dirty="0" smtClean="0"/>
              <a:t> : the tools I present </a:t>
            </a:r>
            <a:r>
              <a:rPr lang="en-US" b="1" dirty="0" smtClean="0"/>
              <a:t>are research tools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NOT</a:t>
            </a:r>
            <a:r>
              <a:rPr lang="en-US" dirty="0" smtClean="0"/>
              <a:t> for production, </a:t>
            </a:r>
            <a:r>
              <a:rPr lang="en-US" b="1" dirty="0" smtClean="0"/>
              <a:t>NOT</a:t>
            </a:r>
            <a:r>
              <a:rPr lang="en-US" dirty="0" smtClean="0"/>
              <a:t> reliable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	All open source (</a:t>
            </a:r>
            <a:r>
              <a:rPr lang="en-US" dirty="0" smtClean="0">
                <a:hlinkClick r:id="rId2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here</a:t>
            </a:r>
            <a:r>
              <a:rPr lang="en-US" dirty="0" smtClean="0"/>
              <a:t>), including nice </a:t>
            </a:r>
            <a:r>
              <a:rPr lang="en-US" dirty="0" smtClean="0">
                <a:hlinkClick r:id="rId5"/>
              </a:rPr>
              <a:t>data set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sz="1400" dirty="0" smtClean="0"/>
              <a:t>efficient </a:t>
            </a:r>
            <a:r>
              <a:rPr lang="en-US" sz="1400" dirty="0" smtClean="0"/>
              <a:t>storing/querying/Loading in </a:t>
            </a:r>
            <a:r>
              <a:rPr lang="en-US" sz="1400" dirty="0" smtClean="0"/>
              <a:t>postgres 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1"/>
            <a:r>
              <a:rPr lang="en-US" sz="1400" dirty="0" smtClean="0"/>
              <a:t>In base processing  </a:t>
            </a:r>
            <a:r>
              <a:rPr lang="en-US" sz="1400" dirty="0" smtClean="0"/>
              <a:t>	</a:t>
            </a:r>
            <a:r>
              <a:rPr lang="en-US" sz="1400" dirty="0" smtClean="0"/>
              <a:t>			</a:t>
            </a:r>
            <a:r>
              <a:rPr lang="en-US" sz="1400" dirty="0" smtClean="0">
                <a:solidFill>
                  <a:srgbClr val="FF0000"/>
                </a:solidFill>
              </a:rPr>
              <a:t>Proof of concept</a:t>
            </a:r>
          </a:p>
          <a:p>
            <a:pPr lvl="1"/>
            <a:r>
              <a:rPr lang="en-US" sz="1400" dirty="0" err="1" smtClean="0"/>
              <a:t>Visu</a:t>
            </a:r>
            <a:r>
              <a:rPr lang="en-US" sz="1400" dirty="0" smtClean="0"/>
              <a:t> </a:t>
            </a:r>
          </a:p>
          <a:p>
            <a:pPr lvl="2"/>
            <a:r>
              <a:rPr lang="en-US" sz="1400" dirty="0" smtClean="0"/>
              <a:t>LOD					</a:t>
            </a:r>
            <a:r>
              <a:rPr lang="en-US" sz="1400" dirty="0" smtClean="0">
                <a:solidFill>
                  <a:srgbClr val="FF0000"/>
                </a:solidFill>
              </a:rPr>
              <a:t>Proof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of concept </a:t>
            </a:r>
            <a:endParaRPr lang="en-US" sz="1400" dirty="0" smtClean="0">
              <a:solidFill>
                <a:srgbClr val="FF0000"/>
              </a:solidFill>
            </a:endParaRPr>
          </a:p>
          <a:p>
            <a:pPr lvl="2"/>
            <a:r>
              <a:rPr lang="en-US" sz="1400" dirty="0" smtClean="0"/>
              <a:t>Streaming				</a:t>
            </a:r>
            <a:r>
              <a:rPr lang="en-US" sz="1400" dirty="0" smtClean="0">
                <a:solidFill>
                  <a:srgbClr val="FF6600"/>
                </a:solidFill>
              </a:rPr>
              <a:t>Prototype	</a:t>
            </a:r>
          </a:p>
          <a:p>
            <a:pPr lvl="1"/>
            <a:r>
              <a:rPr lang="en-US" sz="1400" dirty="0" smtClean="0"/>
              <a:t>Complex architecture</a:t>
            </a:r>
          </a:p>
          <a:p>
            <a:pPr lvl="2"/>
            <a:r>
              <a:rPr lang="en-US" sz="1400" dirty="0" smtClean="0"/>
              <a:t>Point cloud streaming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sz="1400" dirty="0" smtClean="0"/>
              <a:t>Interactive road side modeling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  <a:endParaRPr lang="en-US" sz="1400" dirty="0" smtClean="0">
              <a:solidFill>
                <a:srgbClr val="FF6600"/>
              </a:solidFill>
            </a:endParaRPr>
          </a:p>
          <a:p>
            <a:pPr lvl="2"/>
            <a:r>
              <a:rPr lang="en-US" sz="1400" dirty="0" smtClean="0"/>
              <a:t>Batch computing	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2" y="490538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Efficient storage</a:t>
            </a:r>
            <a:endParaRPr lang="en-US" cap="small" dirty="0" smtClean="0"/>
          </a:p>
          <a:p>
            <a:r>
              <a:rPr lang="en-US" cap="small" dirty="0" err="1" smtClean="0"/>
              <a:t>PointCloud</a:t>
            </a:r>
            <a:r>
              <a:rPr lang="en-US" cap="small" dirty="0" smtClean="0"/>
              <a:t> </a:t>
            </a:r>
            <a:r>
              <a:rPr lang="en-US" cap="none" dirty="0" smtClean="0"/>
              <a:t>can </a:t>
            </a:r>
            <a:r>
              <a:rPr lang="en-US" cap="none" dirty="0" smtClean="0">
                <a:hlinkClick r:id="rId2"/>
              </a:rPr>
              <a:t>compress patches</a:t>
            </a:r>
            <a:r>
              <a:rPr lang="en-US" cap="none" dirty="0" smtClean="0"/>
              <a:t>.</a:t>
            </a:r>
          </a:p>
          <a:p>
            <a:pPr lvl="1"/>
            <a:r>
              <a:rPr lang="en-US" dirty="0" smtClean="0"/>
              <a:t>Compression is always about exploiting similarities.</a:t>
            </a:r>
          </a:p>
          <a:p>
            <a:pPr lvl="1"/>
            <a:r>
              <a:rPr lang="en-US" dirty="0" err="1" smtClean="0"/>
              <a:t>PointCloud</a:t>
            </a:r>
            <a:r>
              <a:rPr lang="en-US" dirty="0" smtClean="0"/>
              <a:t> work attribute by attribute for one patch</a:t>
            </a:r>
          </a:p>
          <a:p>
            <a:pPr lvl="1"/>
            <a:r>
              <a:rPr lang="en-US" dirty="0" smtClean="0"/>
              <a:t>Depending of the similarities, 3 methods are proposed</a:t>
            </a:r>
          </a:p>
          <a:p>
            <a:pPr lvl="2"/>
            <a:r>
              <a:rPr lang="en-US" dirty="0" smtClean="0"/>
              <a:t>Use bit mask : 10001 ; 10002; 10003 	-&gt; mask=1000, data = 1,2,3</a:t>
            </a:r>
          </a:p>
          <a:p>
            <a:pPr lvl="2"/>
            <a:r>
              <a:rPr lang="en-US" dirty="0" smtClean="0"/>
              <a:t>Use repetition: 10,10,10,10,10,10,10 	-&gt; repetition=6, data = 10</a:t>
            </a:r>
          </a:p>
          <a:p>
            <a:pPr lvl="2"/>
            <a:r>
              <a:rPr lang="en-US" dirty="0" smtClean="0"/>
              <a:t>Use </a:t>
            </a:r>
            <a:r>
              <a:rPr lang="en-US" dirty="0" err="1" smtClean="0"/>
              <a:t>lzip</a:t>
            </a:r>
            <a:r>
              <a:rPr lang="en-US" dirty="0" smtClean="0"/>
              <a:t> deflate algorithm (dictionary, tree)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 :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 smtClean="0">
                <a:hlinkClick r:id="rId3"/>
              </a:rPr>
              <a:t>this benchmark data</a:t>
            </a:r>
            <a:r>
              <a:rPr lang="en-US" dirty="0" smtClean="0"/>
              <a:t> , 12 </a:t>
            </a:r>
            <a:r>
              <a:rPr lang="en-US" sz="1600" dirty="0" smtClean="0"/>
              <a:t>Million points</a:t>
            </a:r>
            <a:r>
              <a:rPr lang="en-US" dirty="0" smtClean="0"/>
              <a:t>, binary file on disk </a:t>
            </a:r>
            <a:r>
              <a:rPr lang="en-US" b="1" dirty="0" smtClean="0"/>
              <a:t>600 </a:t>
            </a:r>
            <a:r>
              <a:rPr lang="en-US" b="1" dirty="0" err="1" smtClean="0"/>
              <a:t>Mbyte</a:t>
            </a:r>
            <a:endParaRPr lang="en-US" b="1" dirty="0" smtClean="0"/>
          </a:p>
          <a:p>
            <a:pPr lvl="2"/>
            <a:r>
              <a:rPr lang="en-US" cap="none" dirty="0" smtClean="0"/>
              <a:t>In database : 25 k patches, (Table=10)</a:t>
            </a:r>
            <a:r>
              <a:rPr lang="en-US" b="1" cap="none" dirty="0" smtClean="0"/>
              <a:t>+</a:t>
            </a:r>
            <a:r>
              <a:rPr lang="en-US" cap="none" dirty="0" smtClean="0"/>
              <a:t>(toast=290)</a:t>
            </a:r>
            <a:r>
              <a:rPr lang="en-US" b="1" cap="none" dirty="0" smtClean="0"/>
              <a:t>+</a:t>
            </a:r>
            <a:r>
              <a:rPr lang="en-US" cap="none" dirty="0" smtClean="0"/>
              <a:t>(index=5) =</a:t>
            </a:r>
            <a:r>
              <a:rPr lang="en-US" b="1" cap="none" dirty="0" smtClean="0"/>
              <a:t>305 </a:t>
            </a:r>
            <a:r>
              <a:rPr lang="en-US" b="1" cap="none" dirty="0" err="1" smtClean="0"/>
              <a:t>Mbyte</a:t>
            </a:r>
            <a:endParaRPr lang="en-US" b="1" cap="none" dirty="0" smtClean="0"/>
          </a:p>
          <a:p>
            <a:pPr lvl="2"/>
            <a:r>
              <a:rPr lang="en-US" dirty="0" smtClean="0"/>
              <a:t>Binary file zipped on disk : </a:t>
            </a:r>
            <a:r>
              <a:rPr lang="en-US" b="1" dirty="0" smtClean="0"/>
              <a:t>305Mbyte</a:t>
            </a:r>
            <a:endParaRPr lang="en-US" b="1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20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FAST SPATIAL querying</a:t>
            </a:r>
          </a:p>
          <a:p>
            <a:pPr lvl="1"/>
            <a:r>
              <a:rPr lang="en-US" cap="none" dirty="0" smtClean="0"/>
              <a:t>We index patches as polygons.</a:t>
            </a:r>
          </a:p>
          <a:p>
            <a:pPr>
              <a:spcBef>
                <a:spcPts val="0"/>
              </a:spcBef>
              <a:buNone/>
            </a:pPr>
            <a:r>
              <a:rPr lang="en-US" sz="16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CREATE INDEX ON patch USING GIST(patch::geometry)</a:t>
            </a:r>
          </a:p>
          <a:p>
            <a:pPr lvl="1"/>
            <a:r>
              <a:rPr lang="en-US" dirty="0" smtClean="0"/>
              <a:t>Index in several </a:t>
            </a:r>
            <a:r>
              <a:rPr lang="en-US" dirty="0" smtClean="0"/>
              <a:t>S.R.S </a:t>
            </a:r>
            <a:r>
              <a:rPr lang="en-US" dirty="0" smtClean="0"/>
              <a:t>possible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INDEX ON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USING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GIST(</a:t>
            </a:r>
            <a:r>
              <a:rPr 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ST_Transform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(patch::geometry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,4326)::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cap="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 smtClean="0"/>
              <a:t>FAST Attribute querying</a:t>
            </a:r>
          </a:p>
          <a:p>
            <a:pPr lvl="1">
              <a:buNone/>
            </a:pPr>
            <a:r>
              <a:rPr lang="en-US" dirty="0" smtClean="0"/>
              <a:t>Example : precise time of acquisition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hlinkClick r:id="rId2"/>
              </a:rPr>
              <a:t>a function that compute range </a:t>
            </a:r>
            <a:r>
              <a:rPr lang="en-US" dirty="0" smtClean="0"/>
              <a:t>of an attribute in a patch</a:t>
            </a:r>
            <a:br>
              <a:rPr lang="en-US" dirty="0" smtClean="0"/>
            </a:br>
            <a:r>
              <a:rPr lang="fr-FR" dirty="0" smtClean="0"/>
              <a:t> 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patch, 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text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NUMRANGE(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PC_PatchMin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(patch, ‘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GPS_Time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’),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PC_PatchMax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(patch, ‘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GPS_Time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’),'[]');</a:t>
            </a:r>
            <a:endParaRPr 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lang="en-US" dirty="0" smtClean="0"/>
              <a:t>GIST Index on this function</a:t>
            </a:r>
            <a:br>
              <a:rPr lang="en-US" dirty="0" smtClean="0"/>
            </a:br>
            <a:r>
              <a:rPr 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INDEX ON patch USING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GIST(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patch,’GPS_Time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21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>
            <a:normAutofit/>
          </a:bodyPr>
          <a:lstStyle/>
          <a:p>
            <a:r>
              <a:rPr lang="fr-FR" sz="1800" dirty="0" smtClean="0"/>
              <a:t>BONUS :</a:t>
            </a:r>
            <a:endParaRPr lang="en-US" dirty="0" smtClean="0"/>
          </a:p>
          <a:p>
            <a:r>
              <a:rPr lang="en-US" sz="1800" dirty="0" smtClean="0"/>
              <a:t>FAST Function query : index on ND Descriptor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Define a function computing ND descriptors of the patch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example : </a:t>
            </a:r>
            <a:r>
              <a:rPr lang="en-US" b="1" dirty="0" smtClean="0"/>
              <a:t>How vertical is the patch?</a:t>
            </a:r>
            <a:r>
              <a:rPr lang="en-US" dirty="0" smtClean="0"/>
              <a:t> (based on ICA)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 an index on it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22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2050" name="Picture 2" descr="E:\RemiCura\PROJETS\Postgres_Day_2014_10_RemiC\Point_Cloud\Patch_to_python\PCA_ICA\screen\ICA_sidewalk_wall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94" y="2584400"/>
            <a:ext cx="3214710" cy="3087254"/>
          </a:xfrm>
          <a:prstGeom prst="rect">
            <a:avLst/>
          </a:prstGeom>
          <a:noFill/>
        </p:spPr>
      </p:pic>
      <p:pic>
        <p:nvPicPr>
          <p:cNvPr id="2051" name="Picture 3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3273982"/>
            <a:ext cx="3286116" cy="2425635"/>
          </a:xfrm>
          <a:prstGeom prst="rect">
            <a:avLst/>
          </a:prstGeom>
          <a:noFill/>
        </p:spPr>
      </p:pic>
      <p:sp>
        <p:nvSpPr>
          <p:cNvPr id="9" name="Accolade fermante 8"/>
          <p:cNvSpPr/>
          <p:nvPr/>
        </p:nvSpPr>
        <p:spPr>
          <a:xfrm rot="5400000">
            <a:off x="2393141" y="4166957"/>
            <a:ext cx="285752" cy="3500462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500166" y="620294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0.1</a:t>
            </a:r>
            <a:r>
              <a:rPr lang="en-US" dirty="0" smtClean="0"/>
              <a:t> ,0.002,0.008)</a:t>
            </a:r>
            <a:endParaRPr lang="en-US" dirty="0"/>
          </a:p>
        </p:txBody>
      </p:sp>
      <p:sp>
        <p:nvSpPr>
          <p:cNvPr id="12" name="Accolade fermante 11"/>
          <p:cNvSpPr/>
          <p:nvPr/>
        </p:nvSpPr>
        <p:spPr>
          <a:xfrm rot="5400000">
            <a:off x="6893735" y="4166957"/>
            <a:ext cx="285752" cy="3500462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6000760" y="620294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0.7</a:t>
            </a:r>
            <a:r>
              <a:rPr lang="en-US" dirty="0" smtClean="0"/>
              <a:t> ,0.001,0.005)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071547"/>
            <a:ext cx="8362950" cy="3286148"/>
          </a:xfrm>
        </p:spPr>
        <p:txBody>
          <a:bodyPr/>
          <a:lstStyle/>
          <a:p>
            <a:r>
              <a:rPr lang="en-US" dirty="0" smtClean="0"/>
              <a:t>FAST Loading in </a:t>
            </a:r>
            <a:r>
              <a:rPr lang="en-US" cap="small" dirty="0" err="1" smtClean="0"/>
              <a:t>PointCloud</a:t>
            </a:r>
            <a:endParaRPr lang="en-US" cap="small" dirty="0" smtClean="0"/>
          </a:p>
          <a:p>
            <a:r>
              <a:rPr lang="en-US" cap="none" dirty="0" smtClean="0"/>
              <a:t>Simple test : use </a:t>
            </a:r>
            <a:r>
              <a:rPr lang="en-US" cap="none" dirty="0" smtClean="0">
                <a:hlinkClick r:id="rId2"/>
              </a:rPr>
              <a:t>PDAL</a:t>
            </a:r>
            <a:r>
              <a:rPr lang="en-US" cap="none" dirty="0" smtClean="0"/>
              <a:t> (GDAL for point clouds wannabe)</a:t>
            </a:r>
            <a:endParaRPr lang="en-US" cap="small" dirty="0" smtClean="0"/>
          </a:p>
          <a:p>
            <a:endParaRPr lang="en-US" cap="none" dirty="0" smtClean="0"/>
          </a:p>
          <a:p>
            <a:r>
              <a:rPr lang="en-US" cap="none" dirty="0" smtClean="0"/>
              <a:t>Example of fast loading: project </a:t>
            </a:r>
            <a:r>
              <a:rPr lang="en-US" cap="none" dirty="0" err="1" smtClean="0">
                <a:hlinkClick r:id="rId3"/>
              </a:rPr>
              <a:t>PointCloud_in_db</a:t>
            </a:r>
            <a:r>
              <a:rPr lang="en-US" cap="none" dirty="0" smtClean="0"/>
              <a:t> </a:t>
            </a:r>
            <a:r>
              <a:rPr lang="en-US" cap="none" dirty="0" smtClean="0">
                <a:solidFill>
                  <a:srgbClr val="F06666"/>
                </a:solidFill>
              </a:rPr>
              <a:t>(PROTOTYPE)</a:t>
            </a:r>
          </a:p>
          <a:p>
            <a:pPr lvl="1"/>
            <a:r>
              <a:rPr lang="en-US" cap="none" dirty="0" smtClean="0"/>
              <a:t>Parallel loading into a server : we can </a:t>
            </a:r>
            <a:r>
              <a:rPr lang="en-US" b="1" cap="none" dirty="0" smtClean="0"/>
              <a:t>load as fast as we acquire</a:t>
            </a:r>
            <a:r>
              <a:rPr lang="en-US" cap="none" dirty="0" smtClean="0"/>
              <a:t> data !</a:t>
            </a:r>
          </a:p>
          <a:p>
            <a:pPr lvl="1"/>
            <a:r>
              <a:rPr lang="en-US" dirty="0" smtClean="0"/>
              <a:t>Prototype. Bash + </a:t>
            </a:r>
            <a:r>
              <a:rPr lang="en-US" dirty="0" err="1" smtClean="0"/>
              <a:t>sql</a:t>
            </a:r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23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42844" y="4893479"/>
            <a:ext cx="114300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Binary</a:t>
            </a:r>
            <a:r>
              <a:rPr lang="fr-FR" sz="1600" dirty="0" smtClean="0"/>
              <a:t> Point </a:t>
            </a:r>
            <a:r>
              <a:rPr lang="fr-FR" sz="1600" dirty="0" err="1" smtClean="0"/>
              <a:t>cloud</a:t>
            </a:r>
            <a:r>
              <a:rPr lang="fr-FR" sz="1600" dirty="0" smtClean="0"/>
              <a:t> files</a:t>
            </a:r>
          </a:p>
          <a:p>
            <a:r>
              <a:rPr lang="fr-FR" sz="1600" dirty="0" smtClean="0"/>
              <a:t>(</a:t>
            </a:r>
            <a:r>
              <a:rPr lang="fr-FR" sz="1600" dirty="0" err="1" smtClean="0"/>
              <a:t>ply</a:t>
            </a:r>
            <a:r>
              <a:rPr lang="fr-FR" sz="1600" dirty="0" smtClean="0"/>
              <a:t>)</a:t>
            </a:r>
            <a:endParaRPr lang="fr-FR" sz="16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1571604" y="4857760"/>
            <a:ext cx="2214578" cy="1071570"/>
            <a:chOff x="1571604" y="5572140"/>
            <a:chExt cx="2214578" cy="1071570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571604" y="5572140"/>
              <a:ext cx="2214578" cy="1071570"/>
            </a:xfrm>
            <a:prstGeom prst="roundRect">
              <a:avLst/>
            </a:prstGeom>
            <a:solidFill>
              <a:srgbClr val="00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 Pipe</a:t>
              </a:r>
              <a:endPara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1643042" y="6000768"/>
              <a:ext cx="100013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fr-FR" sz="1600" dirty="0" err="1" smtClean="0"/>
                <a:t>Convert</a:t>
              </a:r>
              <a:r>
                <a:rPr lang="fr-FR" sz="1600" dirty="0" smtClean="0"/>
                <a:t> to ASCII CSV</a:t>
              </a:r>
              <a:endParaRPr lang="fr-FR" sz="1600" dirty="0" smtClean="0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000364" y="6000768"/>
              <a:ext cx="64294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fr-FR" sz="1600" dirty="0" err="1" smtClean="0"/>
                <a:t>Psql</a:t>
              </a:r>
              <a:r>
                <a:rPr lang="fr-FR" sz="1600" dirty="0" smtClean="0"/>
                <a:t>+ COPY</a:t>
              </a:r>
              <a:endParaRPr lang="fr-FR" sz="1600" dirty="0" smtClean="0"/>
            </a:p>
          </p:txBody>
        </p:sp>
      </p:grpSp>
      <p:sp>
        <p:nvSpPr>
          <p:cNvPr id="10" name="Rectangle à coins arrondis 9"/>
          <p:cNvSpPr/>
          <p:nvPr/>
        </p:nvSpPr>
        <p:spPr>
          <a:xfrm>
            <a:off x="6000760" y="4963066"/>
            <a:ext cx="1143008" cy="8572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Create</a:t>
            </a:r>
            <a:r>
              <a:rPr lang="fr-FR" sz="1600" dirty="0" smtClean="0"/>
              <a:t> patch</a:t>
            </a:r>
          </a:p>
          <a:p>
            <a:r>
              <a:rPr lang="fr-FR" sz="1600" dirty="0" smtClean="0"/>
              <a:t>(GROUP BY )</a:t>
            </a:r>
          </a:p>
          <a:p>
            <a:r>
              <a:rPr lang="fr-FR" sz="1600" dirty="0" err="1" smtClean="0"/>
              <a:t>Space</a:t>
            </a:r>
            <a:r>
              <a:rPr lang="fr-FR" sz="1600" dirty="0" smtClean="0"/>
              <a:t> + time</a:t>
            </a:r>
            <a:endParaRPr lang="fr-FR" sz="1600" dirty="0" smtClean="0"/>
          </a:p>
        </p:txBody>
      </p:sp>
      <p:sp>
        <p:nvSpPr>
          <p:cNvPr id="11" name="Rectangle à coins arrondis 10"/>
          <p:cNvSpPr/>
          <p:nvPr/>
        </p:nvSpPr>
        <p:spPr>
          <a:xfrm>
            <a:off x="4071934" y="4893479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Temp</a:t>
            </a:r>
            <a:r>
              <a:rPr lang="fr-FR" sz="1600" dirty="0" smtClean="0"/>
              <a:t> table </a:t>
            </a:r>
          </a:p>
          <a:p>
            <a:r>
              <a:rPr lang="fr-FR" sz="1600" dirty="0" smtClean="0"/>
              <a:t>X,Y,Z,I,…</a:t>
            </a:r>
            <a:endParaRPr lang="fr-FR" sz="16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7500958" y="5072074"/>
            <a:ext cx="1143008" cy="64294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Write</a:t>
            </a:r>
            <a:r>
              <a:rPr lang="fr-FR" sz="1600" dirty="0" smtClean="0"/>
              <a:t> patch</a:t>
            </a:r>
          </a:p>
          <a:p>
            <a:r>
              <a:rPr lang="fr-FR" sz="1600" dirty="0" smtClean="0"/>
              <a:t>Indexes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6786578" y="3357562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smtClean="0"/>
              <a:t>Patch table: </a:t>
            </a:r>
          </a:p>
          <a:p>
            <a:r>
              <a:rPr lang="fr-FR" sz="1600" dirty="0" smtClean="0"/>
              <a:t>Id, </a:t>
            </a:r>
            <a:r>
              <a:rPr lang="fr-FR" sz="1600" dirty="0" err="1" smtClean="0"/>
              <a:t>PC_Patch</a:t>
            </a:r>
            <a:r>
              <a:rPr lang="fr-FR" sz="1600" dirty="0" smtClean="0"/>
              <a:t>(n)</a:t>
            </a:r>
            <a:endParaRPr lang="fr-FR" sz="1600" dirty="0"/>
          </a:p>
        </p:txBody>
      </p:sp>
      <p:cxnSp>
        <p:nvCxnSpPr>
          <p:cNvPr id="18" name="Connecteur droit avec flèche 17"/>
          <p:cNvCxnSpPr>
            <a:stCxn id="7" idx="3"/>
          </p:cNvCxnSpPr>
          <p:nvPr/>
        </p:nvCxnSpPr>
        <p:spPr>
          <a:xfrm>
            <a:off x="1285852" y="5393545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643174" y="5572140"/>
            <a:ext cx="357190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1" idx="1"/>
          </p:cNvCxnSpPr>
          <p:nvPr/>
        </p:nvCxnSpPr>
        <p:spPr>
          <a:xfrm>
            <a:off x="3786182" y="5393545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1" idx="3"/>
            <a:endCxn id="10" idx="1"/>
          </p:cNvCxnSpPr>
          <p:nvPr/>
        </p:nvCxnSpPr>
        <p:spPr>
          <a:xfrm flipV="1">
            <a:off x="5572132" y="5391694"/>
            <a:ext cx="428628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0" idx="3"/>
            <a:endCxn id="12" idx="1"/>
          </p:cNvCxnSpPr>
          <p:nvPr/>
        </p:nvCxnSpPr>
        <p:spPr>
          <a:xfrm>
            <a:off x="7143768" y="5391694"/>
            <a:ext cx="357190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2" idx="0"/>
            <a:endCxn id="13" idx="2"/>
          </p:cNvCxnSpPr>
          <p:nvPr/>
        </p:nvCxnSpPr>
        <p:spPr>
          <a:xfrm rot="16200000" flipV="1">
            <a:off x="7447380" y="4446991"/>
            <a:ext cx="714380" cy="53578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6748480" cy="47853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Order of magnitude</a:t>
            </a:r>
          </a:p>
          <a:p>
            <a:pPr lvl="1"/>
            <a:r>
              <a:rPr lang="en-US" dirty="0" smtClean="0"/>
              <a:t>NOTA : put some sexy </a:t>
            </a:r>
            <a:r>
              <a:rPr lang="en-US" dirty="0" err="1" smtClean="0"/>
              <a:t>Z</a:t>
            </a:r>
            <a:r>
              <a:rPr lang="en-US" dirty="0" err="1" smtClean="0"/>
              <a:t>forest</a:t>
            </a:r>
            <a:r>
              <a:rPr lang="en-US" dirty="0" smtClean="0"/>
              <a:t> illustration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Tested on </a:t>
            </a:r>
          </a:p>
          <a:p>
            <a:pPr lvl="2">
              <a:spcBef>
                <a:spcPts val="1800"/>
              </a:spcBef>
            </a:pPr>
            <a:r>
              <a:rPr lang="en-US" dirty="0" smtClean="0"/>
              <a:t>T: terrestrial , 600 </a:t>
            </a:r>
            <a:r>
              <a:rPr lang="en-US" b="1" dirty="0" smtClean="0"/>
              <a:t>Millions</a:t>
            </a:r>
            <a:r>
              <a:rPr lang="en-US" dirty="0" smtClean="0"/>
              <a:t>,</a:t>
            </a:r>
            <a:r>
              <a:rPr lang="en-US" dirty="0" smtClean="0"/>
              <a:t> 22 Attributes . </a:t>
            </a:r>
            <a:r>
              <a:rPr lang="en-US" b="1" dirty="0" smtClean="0"/>
              <a:t>12km</a:t>
            </a:r>
            <a:r>
              <a:rPr lang="en-US" dirty="0" smtClean="0"/>
              <a:t> of streets in Paris</a:t>
            </a:r>
          </a:p>
          <a:p>
            <a:pPr lvl="3"/>
            <a:r>
              <a:rPr lang="en-US" dirty="0" smtClean="0"/>
              <a:t>2.1 Million rows</a:t>
            </a:r>
          </a:p>
          <a:p>
            <a:pPr lvl="3"/>
            <a:r>
              <a:rPr lang="en-US" dirty="0" smtClean="0"/>
              <a:t>Table : </a:t>
            </a:r>
            <a:r>
              <a:rPr lang="en-US" dirty="0" smtClean="0"/>
              <a:t>1.4 </a:t>
            </a:r>
            <a:r>
              <a:rPr lang="en-US" dirty="0" err="1" smtClean="0"/>
              <a:t>GByte</a:t>
            </a:r>
            <a:r>
              <a:rPr lang="en-US" dirty="0" smtClean="0"/>
              <a:t> </a:t>
            </a:r>
            <a:r>
              <a:rPr lang="en-US" dirty="0" smtClean="0"/>
              <a:t>| Toast : </a:t>
            </a:r>
            <a:r>
              <a:rPr lang="en-US" dirty="0" smtClean="0"/>
              <a:t>29 </a:t>
            </a:r>
            <a:r>
              <a:rPr lang="en-US" dirty="0" err="1" smtClean="0"/>
              <a:t>Gbyte</a:t>
            </a:r>
            <a:r>
              <a:rPr lang="en-US" dirty="0" smtClean="0"/>
              <a:t> </a:t>
            </a:r>
            <a:r>
              <a:rPr lang="en-US" dirty="0" smtClean="0"/>
              <a:t>|  indexes : </a:t>
            </a:r>
            <a:r>
              <a:rPr lang="en-US" dirty="0" smtClean="0"/>
              <a:t>500 </a:t>
            </a:r>
            <a:r>
              <a:rPr lang="en-US" dirty="0" err="1" smtClean="0"/>
              <a:t>MBytes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</a:p>
          <a:p>
            <a:pPr lvl="3"/>
            <a:r>
              <a:rPr lang="en-US" dirty="0" smtClean="0"/>
              <a:t>Big variation in Density/patch </a:t>
            </a:r>
          </a:p>
          <a:p>
            <a:pPr lvl="2">
              <a:spcBef>
                <a:spcPts val="1800"/>
              </a:spcBef>
            </a:pPr>
            <a:r>
              <a:rPr lang="en-US" dirty="0" smtClean="0"/>
              <a:t>A : aerial, 5.2 </a:t>
            </a:r>
            <a:r>
              <a:rPr lang="en-US" b="1" dirty="0" smtClean="0"/>
              <a:t>Billions</a:t>
            </a:r>
            <a:r>
              <a:rPr lang="en-US" dirty="0" smtClean="0"/>
              <a:t> , 9 Attributes. 1300 km2 in Vosges, France</a:t>
            </a:r>
          </a:p>
          <a:p>
            <a:pPr lvl="3"/>
            <a:r>
              <a:rPr lang="en-US" dirty="0" smtClean="0"/>
              <a:t>580k rows</a:t>
            </a:r>
          </a:p>
          <a:p>
            <a:pPr lvl="3"/>
            <a:r>
              <a:rPr lang="en-US" dirty="0" smtClean="0"/>
              <a:t>Table : 64MByte | Toast : 45 </a:t>
            </a:r>
            <a:r>
              <a:rPr lang="en-US" dirty="0" err="1" smtClean="0"/>
              <a:t>Mbyte</a:t>
            </a:r>
            <a:r>
              <a:rPr lang="en-US" dirty="0" smtClean="0"/>
              <a:t> |  indexes : 85 </a:t>
            </a:r>
            <a:r>
              <a:rPr lang="en-US" dirty="0" err="1" smtClean="0"/>
              <a:t>MBytes</a:t>
            </a:r>
            <a:r>
              <a:rPr lang="en-US" dirty="0" smtClean="0"/>
              <a:t> </a:t>
            </a:r>
          </a:p>
          <a:p>
            <a:pPr lvl="3"/>
            <a:r>
              <a:rPr lang="en-US" dirty="0" smtClean="0"/>
              <a:t>Density almost constant.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24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7072330" y="3357562"/>
            <a:ext cx="285752" cy="2643206"/>
          </a:xfrm>
          <a:prstGeom prst="rightBrace">
            <a:avLst>
              <a:gd name="adj1" fmla="val 90000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7500958" y="4357694"/>
            <a:ext cx="1500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Querying is fast! (1-2ms)</a:t>
            </a:r>
          </a:p>
          <a:p>
            <a:r>
              <a:rPr lang="en-US" dirty="0" smtClean="0"/>
              <a:t>ASCII output : 100k pts/sec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25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dirty="0" smtClean="0"/>
              <a:t>PL/R 			: clustering</a:t>
            </a:r>
          </a:p>
          <a:p>
            <a:r>
              <a:rPr lang="en-US" dirty="0" smtClean="0"/>
              <a:t>Pl/</a:t>
            </a:r>
            <a:r>
              <a:rPr lang="en-US" dirty="0" err="1" smtClean="0"/>
              <a:t>pgsql</a:t>
            </a:r>
            <a:r>
              <a:rPr lang="en-US" dirty="0" smtClean="0"/>
              <a:t> 		: patch-&gt;raster</a:t>
            </a:r>
          </a:p>
          <a:p>
            <a:r>
              <a:rPr lang="en-US" dirty="0" smtClean="0"/>
              <a:t>PL/PYTHON		: clustering</a:t>
            </a:r>
          </a:p>
          <a:p>
            <a:r>
              <a:rPr lang="en-US" dirty="0" smtClean="0"/>
              <a:t>PL/Python 		:image processing : detection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1080005" y="2143116"/>
            <a:ext cx="428628" cy="571504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/>
          <a:lstStyle/>
          <a:p>
            <a:r>
              <a:rPr lang="en-US" dirty="0" smtClean="0"/>
              <a:t>In Base processing : what is so cool about </a:t>
            </a:r>
            <a:r>
              <a:rPr lang="en-US" dirty="0" smtClean="0"/>
              <a:t>postgres?</a:t>
            </a:r>
          </a:p>
          <a:p>
            <a:r>
              <a:rPr lang="en-US" cap="none" dirty="0" smtClean="0"/>
              <a:t>Very </a:t>
            </a:r>
            <a:r>
              <a:rPr lang="en-US" i="1" cap="none" dirty="0" smtClean="0"/>
              <a:t>easy and fast </a:t>
            </a:r>
            <a:r>
              <a:rPr lang="en-US" cap="none" dirty="0" smtClean="0"/>
              <a:t>for </a:t>
            </a:r>
            <a:r>
              <a:rPr lang="en-US" dirty="0" smtClean="0"/>
              <a:t>prototyping </a:t>
            </a:r>
            <a:r>
              <a:rPr lang="en-US" cap="none" dirty="0" smtClean="0"/>
              <a:t>: </a:t>
            </a:r>
          </a:p>
          <a:p>
            <a:pPr lvl="1"/>
            <a:r>
              <a:rPr lang="en-US" dirty="0" smtClean="0"/>
              <a:t>C , C++</a:t>
            </a:r>
          </a:p>
          <a:p>
            <a:pPr lvl="1"/>
            <a:r>
              <a:rPr lang="en-US" dirty="0" smtClean="0"/>
              <a:t>High level languages : </a:t>
            </a:r>
          </a:p>
          <a:p>
            <a:pPr lvl="2"/>
            <a:r>
              <a:rPr lang="en-US" dirty="0" smtClean="0"/>
              <a:t>R </a:t>
            </a:r>
            <a:endParaRPr lang="en-US" dirty="0" smtClean="0"/>
          </a:p>
          <a:p>
            <a:pPr lvl="3"/>
            <a:r>
              <a:rPr lang="en-US" b="1" dirty="0" smtClean="0"/>
              <a:t>Very</a:t>
            </a:r>
            <a:r>
              <a:rPr lang="en-US" dirty="0" smtClean="0"/>
              <a:t> advanced stats</a:t>
            </a:r>
          </a:p>
          <a:p>
            <a:pPr lvl="3"/>
            <a:r>
              <a:rPr lang="en-US" dirty="0" smtClean="0"/>
              <a:t>Advanced Fitting/patterns/clustering capabilities</a:t>
            </a:r>
          </a:p>
          <a:p>
            <a:pPr lvl="3"/>
            <a:r>
              <a:rPr lang="en-US" dirty="0" smtClean="0"/>
              <a:t>Many </a:t>
            </a:r>
            <a:r>
              <a:rPr lang="en-US" dirty="0" smtClean="0">
                <a:hlinkClick r:id="rId2"/>
              </a:rPr>
              <a:t>geo modules </a:t>
            </a:r>
            <a:r>
              <a:rPr lang="en-US" dirty="0" smtClean="0"/>
              <a:t>(sp …) </a:t>
            </a:r>
          </a:p>
          <a:p>
            <a:pPr lvl="3"/>
            <a:r>
              <a:rPr lang="en-US" dirty="0" smtClean="0"/>
              <a:t>Possibility of GUI in browser (</a:t>
            </a:r>
            <a:r>
              <a:rPr lang="en-US" dirty="0" smtClean="0">
                <a:hlinkClick r:id="rId3"/>
              </a:rPr>
              <a:t>shiny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Python</a:t>
            </a:r>
          </a:p>
          <a:p>
            <a:pPr lvl="3"/>
            <a:r>
              <a:rPr lang="en-US" dirty="0" smtClean="0"/>
              <a:t>Powerful script language</a:t>
            </a:r>
          </a:p>
          <a:p>
            <a:pPr lvl="3"/>
            <a:r>
              <a:rPr lang="en-US" dirty="0" smtClean="0"/>
              <a:t>Powerful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O</a:t>
            </a:r>
            <a:r>
              <a:rPr lang="en-US" dirty="0" smtClean="0"/>
              <a:t>riented language</a:t>
            </a:r>
          </a:p>
          <a:p>
            <a:pPr lvl="3"/>
            <a:r>
              <a:rPr lang="en-US" dirty="0" smtClean="0"/>
              <a:t>Fully integrated in most GIS (</a:t>
            </a:r>
            <a:r>
              <a:rPr lang="en-US" dirty="0" err="1" smtClean="0">
                <a:hlinkClick r:id="rId4"/>
              </a:rPr>
              <a:t>ArcGIS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GRASS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QGIS</a:t>
            </a:r>
            <a:r>
              <a:rPr lang="en-US" dirty="0" smtClean="0"/>
              <a:t>))</a:t>
            </a:r>
          </a:p>
          <a:p>
            <a:pPr lvl="3"/>
            <a:r>
              <a:rPr lang="en-US" dirty="0" smtClean="0"/>
              <a:t>Can link to C/</a:t>
            </a:r>
            <a:r>
              <a:rPr lang="en-US" dirty="0" err="1" smtClean="0"/>
              <a:t>Cpp</a:t>
            </a:r>
            <a:r>
              <a:rPr lang="en-US" dirty="0" smtClean="0"/>
              <a:t> for </a:t>
            </a:r>
            <a:r>
              <a:rPr lang="en-US" dirty="0" err="1" smtClean="0"/>
              <a:t>perf</a:t>
            </a:r>
            <a:r>
              <a:rPr lang="en-US" dirty="0" smtClean="0"/>
              <a:t> (</a:t>
            </a:r>
            <a:r>
              <a:rPr lang="en-US" dirty="0" err="1" smtClean="0">
                <a:hlinkClick r:id="rId7"/>
              </a:rPr>
              <a:t>Cython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Java</a:t>
            </a:r>
          </a:p>
          <a:p>
            <a:pPr lvl="3"/>
            <a:r>
              <a:rPr lang="en-US" dirty="0" smtClean="0"/>
              <a:t>Less integrated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572264" y="4214818"/>
            <a:ext cx="2286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Easy to learn/use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IO to DBMS + GIS world.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Central Repo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Fully portable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Well established</a:t>
            </a:r>
            <a:endParaRPr 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29388" y="2214554"/>
            <a:ext cx="1836222" cy="13740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16518" y="2714620"/>
            <a:ext cx="1827482" cy="126522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6715140" y="2000240"/>
            <a:ext cx="1500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Illustrations from [4]</a:t>
            </a:r>
            <a:endParaRPr lang="en-US" sz="1100" dirty="0"/>
          </a:p>
        </p:txBody>
      </p:sp>
      <p:sp>
        <p:nvSpPr>
          <p:cNvPr id="11" name="Accolade fermante 10"/>
          <p:cNvSpPr/>
          <p:nvPr/>
        </p:nvSpPr>
        <p:spPr>
          <a:xfrm>
            <a:off x="5929322" y="3000372"/>
            <a:ext cx="357190" cy="2857520"/>
          </a:xfrm>
          <a:prstGeom prst="rightBrace">
            <a:avLst>
              <a:gd name="adj1" fmla="val 78846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à coins arrondis 28"/>
          <p:cNvSpPr/>
          <p:nvPr/>
        </p:nvSpPr>
        <p:spPr>
          <a:xfrm>
            <a:off x="571472" y="4286256"/>
            <a:ext cx="4000528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 world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428728" y="2000240"/>
            <a:ext cx="1285884" cy="500066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9"/>
            <a:ext cx="8362950" cy="26597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Base processing : what is so cool about postgres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cap="none" dirty="0" smtClean="0"/>
              <a:t>Easy to create an extension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High </a:t>
            </a:r>
            <a:r>
              <a:rPr lang="en-US" dirty="0" smtClean="0"/>
              <a:t>level </a:t>
            </a:r>
            <a:r>
              <a:rPr lang="en-US" dirty="0" smtClean="0"/>
              <a:t>languages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 , </a:t>
            </a:r>
            <a:r>
              <a:rPr lang="en-US" dirty="0" smtClean="0"/>
              <a:t>C++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Very efficient (memory/CPU)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Integrating into Postgres forces common meta API/data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This allows re-use / complex processing pipeline.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27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857224" y="4786322"/>
            <a:ext cx="714380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C++</a:t>
            </a:r>
          </a:p>
          <a:p>
            <a:pPr algn="ctr"/>
            <a:r>
              <a:rPr lang="fr-FR" sz="1600" dirty="0" smtClean="0"/>
              <a:t>/ C </a:t>
            </a:r>
          </a:p>
          <a:p>
            <a:pPr algn="ctr"/>
            <a:r>
              <a:rPr lang="fr-FR" sz="1600" dirty="0" smtClean="0"/>
              <a:t>lib</a:t>
            </a:r>
            <a:endParaRPr lang="fr-FR" sz="1600" dirty="0" smtClean="0"/>
          </a:p>
        </p:txBody>
      </p:sp>
      <p:sp>
        <p:nvSpPr>
          <p:cNvPr id="13" name="Rectangle à coins arrondis 12"/>
          <p:cNvSpPr/>
          <p:nvPr/>
        </p:nvSpPr>
        <p:spPr>
          <a:xfrm>
            <a:off x="2214546" y="4786322"/>
            <a:ext cx="571504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 API</a:t>
            </a:r>
            <a:endParaRPr lang="fr-FR" sz="1600" dirty="0" smtClean="0"/>
          </a:p>
        </p:txBody>
      </p:sp>
      <p:sp>
        <p:nvSpPr>
          <p:cNvPr id="14" name="Rectangle à coins arrondis 13"/>
          <p:cNvSpPr/>
          <p:nvPr/>
        </p:nvSpPr>
        <p:spPr>
          <a:xfrm>
            <a:off x="3428992" y="4786322"/>
            <a:ext cx="785818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/>
              <a:t>Postgres</a:t>
            </a:r>
          </a:p>
          <a:p>
            <a:pPr algn="ctr"/>
            <a:r>
              <a:rPr lang="en-US" sz="1600" dirty="0" smtClean="0"/>
              <a:t>C</a:t>
            </a:r>
          </a:p>
          <a:p>
            <a:pPr algn="ctr"/>
            <a:r>
              <a:rPr lang="en-US" sz="1600" dirty="0" smtClean="0"/>
              <a:t>wrapper</a:t>
            </a:r>
            <a:endParaRPr lang="en-US" sz="1600" dirty="0" smtClean="0"/>
          </a:p>
        </p:txBody>
      </p:sp>
      <p:sp>
        <p:nvSpPr>
          <p:cNvPr id="15" name="Rectangle à coins arrondis 14"/>
          <p:cNvSpPr/>
          <p:nvPr/>
        </p:nvSpPr>
        <p:spPr>
          <a:xfrm>
            <a:off x="5572132" y="4786322"/>
            <a:ext cx="857256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Postgres</a:t>
            </a:r>
          </a:p>
          <a:p>
            <a:pPr algn="ctr"/>
            <a:r>
              <a:rPr lang="fr-FR" sz="1600" dirty="0" err="1" smtClean="0"/>
              <a:t>plpgsql</a:t>
            </a:r>
            <a:endParaRPr lang="fr-FR" sz="1600" dirty="0" smtClean="0"/>
          </a:p>
          <a:p>
            <a:pPr algn="ctr"/>
            <a:r>
              <a:rPr lang="fr-FR" sz="1600" dirty="0" smtClean="0"/>
              <a:t> </a:t>
            </a:r>
            <a:r>
              <a:rPr lang="fr-FR" sz="1600" dirty="0" err="1" smtClean="0"/>
              <a:t>wrapper</a:t>
            </a:r>
            <a:endParaRPr lang="fr-FR" sz="1600" dirty="0" smtClean="0"/>
          </a:p>
        </p:txBody>
      </p:sp>
      <p:sp>
        <p:nvSpPr>
          <p:cNvPr id="16" name="Rectangle à coins arrondis 15"/>
          <p:cNvSpPr/>
          <p:nvPr/>
        </p:nvSpPr>
        <p:spPr>
          <a:xfrm>
            <a:off x="7143768" y="4786322"/>
            <a:ext cx="857256" cy="14287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SQL </a:t>
            </a:r>
            <a:r>
              <a:rPr lang="fr-FR" sz="1600" dirty="0" err="1" smtClean="0"/>
              <a:t>query</a:t>
            </a:r>
            <a:endParaRPr lang="fr-FR" sz="1600" dirty="0" smtClean="0"/>
          </a:p>
        </p:txBody>
      </p:sp>
      <p:cxnSp>
        <p:nvCxnSpPr>
          <p:cNvPr id="18" name="Connecteur droit avec flèche 17"/>
          <p:cNvCxnSpPr>
            <a:endCxn id="13" idx="1"/>
          </p:cNvCxnSpPr>
          <p:nvPr/>
        </p:nvCxnSpPr>
        <p:spPr>
          <a:xfrm>
            <a:off x="1571604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4" idx="1"/>
          </p:cNvCxnSpPr>
          <p:nvPr/>
        </p:nvCxnSpPr>
        <p:spPr>
          <a:xfrm>
            <a:off x="2786050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4" idx="3"/>
            <a:endCxn id="15" idx="1"/>
          </p:cNvCxnSpPr>
          <p:nvPr/>
        </p:nvCxnSpPr>
        <p:spPr>
          <a:xfrm>
            <a:off x="4214810" y="5500702"/>
            <a:ext cx="135732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5" idx="3"/>
          </p:cNvCxnSpPr>
          <p:nvPr/>
        </p:nvCxnSpPr>
        <p:spPr>
          <a:xfrm>
            <a:off x="6429388" y="5500702"/>
            <a:ext cx="714380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5357818" y="4286256"/>
            <a:ext cx="2857520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 world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PL/R clustering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r>
              <a:rPr lang="en-US" cap="none" dirty="0" smtClean="0"/>
              <a:t>Unsupervised clustering.</a:t>
            </a:r>
          </a:p>
          <a:p>
            <a:endParaRPr lang="en-US" cap="none" dirty="0" smtClean="0"/>
          </a:p>
          <a:p>
            <a:r>
              <a:rPr lang="en-US" cap="none" dirty="0" smtClean="0"/>
              <a:t>Input =  3D points, module= </a:t>
            </a:r>
            <a:r>
              <a:rPr lang="en-US" cap="none" dirty="0" err="1" smtClean="0">
                <a:hlinkClick r:id="rId3"/>
              </a:rPr>
              <a:t>nnclust</a:t>
            </a:r>
            <a:r>
              <a:rPr lang="en-US" cap="none" dirty="0" smtClean="0"/>
              <a:t> , method = minimum spanning tree</a:t>
            </a:r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Result :  points in tree </a:t>
            </a:r>
            <a:br>
              <a:rPr lang="en-US" cap="none" dirty="0" smtClean="0"/>
            </a:br>
            <a:r>
              <a:rPr lang="en-US" cap="none" dirty="0" smtClean="0"/>
              <a:t>are separated from points</a:t>
            </a:r>
            <a:br>
              <a:rPr lang="en-US" cap="none" dirty="0" smtClean="0"/>
            </a:br>
            <a:r>
              <a:rPr lang="en-US" cap="none" dirty="0" smtClean="0"/>
              <a:t>on road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28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4098" name="Picture 2" descr="E:\RemiCura\PROJETS\Postgres_Day_2014_10_RemiC\PLR_demo\clustering\clusters_plot-2014_06_25 13-15-51-51.56__NA.png"/>
          <p:cNvPicPr>
            <a:picLocks noChangeAspect="1" noChangeArrowheads="1"/>
          </p:cNvPicPr>
          <p:nvPr/>
        </p:nvPicPr>
        <p:blipFill>
          <a:blip r:embed="rId4" cstate="print"/>
          <a:srcRect l="1370" t="9393" r="1370" b="2309"/>
          <a:stretch>
            <a:fillRect/>
          </a:stretch>
        </p:blipFill>
        <p:spPr bwMode="auto">
          <a:xfrm>
            <a:off x="3786182" y="3143248"/>
            <a:ext cx="5072098" cy="33575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4176712" cy="5017190"/>
          </a:xfrm>
        </p:spPr>
        <p:txBody>
          <a:bodyPr>
            <a:normAutofit/>
          </a:bodyPr>
          <a:lstStyle/>
          <a:p>
            <a:r>
              <a:rPr lang="en-US" dirty="0" err="1" smtClean="0">
                <a:hlinkClick r:id="rId2"/>
              </a:rPr>
              <a:t>pL</a:t>
            </a:r>
            <a:r>
              <a:rPr lang="en-US" dirty="0" smtClean="0">
                <a:hlinkClick r:id="rId2"/>
              </a:rPr>
              <a:t>/PGSQL Patch-&gt;raster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smtClean="0">
                <a:solidFill>
                  <a:srgbClr val="FF0000"/>
                </a:solidFill>
              </a:rPr>
              <a:t>proof </a:t>
            </a:r>
            <a:r>
              <a:rPr lang="en-US" dirty="0" smtClean="0">
                <a:solidFill>
                  <a:srgbClr val="FF0000"/>
                </a:solidFill>
              </a:rPr>
              <a:t>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a </a:t>
            </a:r>
            <a:r>
              <a:rPr lang="en-US" cap="none" dirty="0" smtClean="0"/>
              <a:t>patch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 </a:t>
            </a:r>
            <a:r>
              <a:rPr lang="en-US" dirty="0" err="1" smtClean="0"/>
              <a:t>Bbox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Round X Y to pixel size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Group by X,Y rounded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For each attributes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Add a band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File the band with Mean/max/min of attribute</a:t>
            </a:r>
          </a:p>
          <a:p>
            <a:pPr lvl="2">
              <a:spcBef>
                <a:spcPts val="600"/>
              </a:spcBef>
              <a:buNone/>
            </a:pPr>
            <a:r>
              <a:rPr lang="en-US" dirty="0" smtClean="0"/>
              <a:t>For computed pixels</a:t>
            </a:r>
          </a:p>
          <a:p>
            <a:pPr lvl="1"/>
            <a:endParaRPr lang="en-US" cap="none" dirty="0" smtClean="0"/>
          </a:p>
          <a:p>
            <a:r>
              <a:rPr lang="en-US" cap="none" dirty="0" smtClean="0"/>
              <a:t>Very slow (0.1 </a:t>
            </a:r>
            <a:r>
              <a:rPr lang="en-US" cap="none" dirty="0" err="1" smtClean="0"/>
              <a:t>yo</a:t>
            </a:r>
            <a:r>
              <a:rPr lang="en-US" cap="none" dirty="0" smtClean="0"/>
              <a:t> 1 sec/patch !)</a:t>
            </a:r>
            <a:endParaRPr lang="en-US" cap="none" dirty="0" smtClean="0"/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29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5122" name="Picture 2" descr="E:\RemiCura\PROJETS\Postgres_Day_2014_10_RemiC\presentation\src\patch_to_raster_in_qgis.png"/>
          <p:cNvPicPr>
            <a:picLocks noChangeAspect="1" noChangeArrowheads="1"/>
          </p:cNvPicPr>
          <p:nvPr/>
        </p:nvPicPr>
        <p:blipFill>
          <a:blip r:embed="rId3" cstate="print"/>
          <a:srcRect l="32647" t="13868" r="15119" b="7549"/>
          <a:stretch>
            <a:fillRect/>
          </a:stretch>
        </p:blipFill>
        <p:spPr bwMode="auto">
          <a:xfrm>
            <a:off x="4857752" y="4732719"/>
            <a:ext cx="2500331" cy="21252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3" name="Picture 3" descr="E:\RemiCura\PROJETS\Postgres_Day_2014_10_RemiC\presentation\src\patch_to_raster_concept.png"/>
          <p:cNvPicPr>
            <a:picLocks noChangeAspect="1" noChangeArrowheads="1"/>
          </p:cNvPicPr>
          <p:nvPr/>
        </p:nvPicPr>
        <p:blipFill>
          <a:blip r:embed="rId4" cstate="print"/>
          <a:srcRect l="9247" t="4587" r="9588" b="4816"/>
          <a:stretch>
            <a:fillRect/>
          </a:stretch>
        </p:blipFill>
        <p:spPr bwMode="auto">
          <a:xfrm>
            <a:off x="5072066" y="1071546"/>
            <a:ext cx="3214710" cy="32147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5000628" y="4286256"/>
            <a:ext cx="3714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Concept : </a:t>
            </a:r>
            <a:r>
              <a:rPr lang="en-US" sz="1100" dirty="0" err="1" smtClean="0"/>
              <a:t>raster+points</a:t>
            </a:r>
            <a:r>
              <a:rPr lang="en-US" sz="1100" dirty="0" smtClean="0"/>
              <a:t>. Color = reflectance. </a:t>
            </a:r>
            <a:r>
              <a:rPr lang="en-US" sz="1100" dirty="0" err="1" smtClean="0"/>
              <a:t>Qgis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7429520" y="5214950"/>
            <a:ext cx="10001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 street part viewed in QGIS trough GDAL </a:t>
            </a:r>
            <a:r>
              <a:rPr lang="en-US" sz="1100" dirty="0" err="1" smtClean="0"/>
              <a:t>PostGIS</a:t>
            </a:r>
            <a:r>
              <a:rPr lang="en-US" sz="1100" dirty="0" smtClean="0"/>
              <a:t> raster driver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Introduction to Point clouds</a:t>
            </a:r>
          </a:p>
          <a:p>
            <a:r>
              <a:rPr lang="en-US" dirty="0" smtClean="0"/>
              <a:t>2. Why use a DBMS?</a:t>
            </a:r>
          </a:p>
          <a:p>
            <a:r>
              <a:rPr lang="en-US" dirty="0" smtClean="0"/>
              <a:t>3. </a:t>
            </a:r>
            <a:r>
              <a:rPr lang="en-US" cap="small" dirty="0" err="1" smtClean="0"/>
              <a:t>PointCloud</a:t>
            </a:r>
            <a:r>
              <a:rPr lang="en-US" cap="small" dirty="0" smtClean="0"/>
              <a:t> </a:t>
            </a:r>
            <a:r>
              <a:rPr lang="en-US" dirty="0" smtClean="0"/>
              <a:t>: </a:t>
            </a:r>
            <a:r>
              <a:rPr lang="en-US" dirty="0" smtClean="0"/>
              <a:t>Efficient </a:t>
            </a:r>
            <a:r>
              <a:rPr lang="en-US" dirty="0" smtClean="0"/>
              <a:t>storing/QUERYING/LOADING </a:t>
            </a:r>
            <a:r>
              <a:rPr lang="en-US" dirty="0" smtClean="0"/>
              <a:t>in postgRes</a:t>
            </a:r>
          </a:p>
          <a:p>
            <a:r>
              <a:rPr lang="en-US" dirty="0" smtClean="0"/>
              <a:t>4. In base processing</a:t>
            </a:r>
          </a:p>
          <a:p>
            <a:r>
              <a:rPr lang="en-US" dirty="0" smtClean="0"/>
              <a:t>5. using the server in complex architectures</a:t>
            </a:r>
          </a:p>
          <a:p>
            <a:endParaRPr lang="en-US" dirty="0" smtClean="0"/>
          </a:p>
          <a:p>
            <a:r>
              <a:rPr lang="en-US" dirty="0" smtClean="0"/>
              <a:t>A. references</a:t>
            </a:r>
          </a:p>
          <a:p>
            <a:r>
              <a:rPr lang="en-US" dirty="0" smtClean="0"/>
              <a:t>B. Annexes (screens, details)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avec flèche 30"/>
          <p:cNvCxnSpPr>
            <a:stCxn id="6151" idx="3"/>
            <a:endCxn id="6152" idx="1"/>
          </p:cNvCxnSpPr>
          <p:nvPr/>
        </p:nvCxnSpPr>
        <p:spPr>
          <a:xfrm>
            <a:off x="1836377" y="5179231"/>
            <a:ext cx="4807325" cy="11013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6151" idx="3"/>
            <a:endCxn id="6154" idx="1"/>
          </p:cNvCxnSpPr>
          <p:nvPr/>
        </p:nvCxnSpPr>
        <p:spPr>
          <a:xfrm>
            <a:off x="1836377" y="5179231"/>
            <a:ext cx="521045" cy="35719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PL/PYTHON unsupervised CLUSTERING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(PROOF </a:t>
            </a:r>
            <a:r>
              <a:rPr lang="en-US" dirty="0" smtClean="0">
                <a:solidFill>
                  <a:srgbClr val="FF0000"/>
                </a:solidFill>
              </a:rPr>
              <a:t>OF CONCEPT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</a:t>
            </a:r>
            <a:r>
              <a:rPr lang="en-US" cap="none" dirty="0" smtClean="0"/>
              <a:t>list of points + reflectance (double[ ])</a:t>
            </a:r>
            <a:endParaRPr lang="en-US" cap="none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(Compute </a:t>
            </a:r>
            <a:r>
              <a:rPr lang="en-US" dirty="0" err="1" smtClean="0"/>
              <a:t>normals</a:t>
            </a:r>
            <a:r>
              <a:rPr lang="en-US" dirty="0" smtClean="0"/>
              <a:t> using </a:t>
            </a:r>
            <a:r>
              <a:rPr lang="en-US" dirty="0" smtClean="0">
                <a:hlinkClick r:id="rId3"/>
              </a:rPr>
              <a:t>python-</a:t>
            </a:r>
            <a:r>
              <a:rPr lang="en-US" dirty="0" err="1" smtClean="0">
                <a:hlinkClick r:id="rId3"/>
              </a:rPr>
              <a:t>pcl</a:t>
            </a:r>
            <a:r>
              <a:rPr lang="en-US" dirty="0" smtClean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Cluster using </a:t>
            </a:r>
            <a:r>
              <a:rPr lang="en-US" dirty="0" err="1" smtClean="0">
                <a:hlinkClick r:id="rId4"/>
              </a:rPr>
              <a:t>sklearn.cluster.DBSCAN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Join clustering label to point id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30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6150" name="Picture 6" descr="E:\RemiCura\PROJETS\Postgres_Day_2014_10_RemiC\Point_Cloud\Patch_to_python\screen\plan_extraction_road_and_wall_context.jpg"/>
          <p:cNvPicPr>
            <a:picLocks noChangeAspect="1" noChangeArrowheads="1"/>
          </p:cNvPicPr>
          <p:nvPr/>
        </p:nvPicPr>
        <p:blipFill>
          <a:blip r:embed="rId5" cstate="print"/>
          <a:srcRect l="20611" t="22081" r="24427" b="11678"/>
          <a:stretch>
            <a:fillRect/>
          </a:stretch>
        </p:blipFill>
        <p:spPr bwMode="auto">
          <a:xfrm>
            <a:off x="5786446" y="1714488"/>
            <a:ext cx="3214710" cy="2411033"/>
          </a:xfrm>
          <a:prstGeom prst="rect">
            <a:avLst/>
          </a:prstGeom>
          <a:noFill/>
        </p:spPr>
      </p:pic>
      <p:pic>
        <p:nvPicPr>
          <p:cNvPr id="6151" name="Picture 7" descr="E:\RemiCura\PROJETS\Postgres_Day_2014_10_RemiC\Point_Cloud\Patch_to_python\DBScan\screen\clustering_dbscan_sidewalk_wall_context.jpg"/>
          <p:cNvPicPr>
            <a:picLocks noChangeAspect="1" noChangeArrowheads="1"/>
          </p:cNvPicPr>
          <p:nvPr/>
        </p:nvPicPr>
        <p:blipFill>
          <a:blip r:embed="rId6" cstate="print"/>
          <a:srcRect l="14609" t="13543" r="24264" b="9712"/>
          <a:stretch>
            <a:fillRect/>
          </a:stretch>
        </p:blipFill>
        <p:spPr bwMode="auto">
          <a:xfrm>
            <a:off x="0" y="4357694"/>
            <a:ext cx="1836377" cy="1643074"/>
          </a:xfrm>
          <a:prstGeom prst="rect">
            <a:avLst/>
          </a:prstGeom>
          <a:noFill/>
        </p:spPr>
      </p:pic>
      <p:pic>
        <p:nvPicPr>
          <p:cNvPr id="6152" name="Picture 8" descr="E:\RemiCura\PROJETS\Postgres_Day_2014_10_RemiC\Point_Cloud\Patch_to_python\DBScan\screen\clustering_dbscan_sidewalk_wall_iscore.jpg"/>
          <p:cNvPicPr>
            <a:picLocks noChangeAspect="1" noChangeArrowheads="1"/>
          </p:cNvPicPr>
          <p:nvPr/>
        </p:nvPicPr>
        <p:blipFill>
          <a:blip r:embed="rId7" cstate="print"/>
          <a:srcRect l="10535" t="4662" r="26258" b="13759"/>
          <a:stretch>
            <a:fillRect/>
          </a:stretch>
        </p:blipFill>
        <p:spPr bwMode="auto">
          <a:xfrm>
            <a:off x="6643702" y="4143380"/>
            <a:ext cx="2357454" cy="2291969"/>
          </a:xfrm>
          <a:prstGeom prst="rect">
            <a:avLst/>
          </a:prstGeom>
          <a:noFill/>
        </p:spPr>
      </p:pic>
      <p:pic>
        <p:nvPicPr>
          <p:cNvPr id="6153" name="Picture 9" descr="E:\RemiCura\PROJETS\Postgres_Day_2014_10_RemiC\Point_Cloud\Patch_to_python\DBScan\screen\clustering_dbscan_sidewalk_wall_outlierst.jpg"/>
          <p:cNvPicPr>
            <a:picLocks noChangeAspect="1" noChangeArrowheads="1"/>
          </p:cNvPicPr>
          <p:nvPr/>
        </p:nvPicPr>
        <p:blipFill>
          <a:blip r:embed="rId8" cstate="print"/>
          <a:srcRect l="10714" t="8732" r="17857" b="8316"/>
          <a:stretch>
            <a:fillRect/>
          </a:stretch>
        </p:blipFill>
        <p:spPr bwMode="auto">
          <a:xfrm>
            <a:off x="4335126" y="4357694"/>
            <a:ext cx="1879948" cy="1714512"/>
          </a:xfrm>
          <a:prstGeom prst="rect">
            <a:avLst/>
          </a:prstGeom>
          <a:noFill/>
        </p:spPr>
      </p:pic>
      <p:pic>
        <p:nvPicPr>
          <p:cNvPr id="6154" name="Picture 10" descr="E:\RemiCura\PROJETS\Postgres_Day_2014_10_RemiC\Point_Cloud\Patch_to_python\DBScan\screen\clustering_dbscan_sidewalk_wall_clusters.jpg"/>
          <p:cNvPicPr>
            <a:picLocks noChangeAspect="1" noChangeArrowheads="1"/>
          </p:cNvPicPr>
          <p:nvPr/>
        </p:nvPicPr>
        <p:blipFill>
          <a:blip r:embed="rId9" cstate="print"/>
          <a:srcRect l="25000" t="9079" r="14286" b="13745"/>
          <a:stretch>
            <a:fillRect/>
          </a:stretch>
        </p:blipFill>
        <p:spPr bwMode="auto">
          <a:xfrm>
            <a:off x="2357422" y="4357694"/>
            <a:ext cx="1714512" cy="1714512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2428860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labels</a:t>
            </a:r>
            <a:endParaRPr lang="en-US" sz="11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286248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outliers</a:t>
            </a:r>
            <a:endParaRPr lang="en-US" sz="1100" dirty="0"/>
          </a:p>
        </p:txBody>
      </p:sp>
      <p:sp>
        <p:nvSpPr>
          <p:cNvPr id="29" name="ZoneTexte 28"/>
          <p:cNvSpPr txBox="1"/>
          <p:nvPr/>
        </p:nvSpPr>
        <p:spPr>
          <a:xfrm>
            <a:off x="6643702" y="642939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0" y="6000768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3D + reflectance</a:t>
            </a:r>
            <a:endParaRPr lang="en-US" sz="1100" dirty="0"/>
          </a:p>
        </p:txBody>
      </p:sp>
      <p:sp>
        <p:nvSpPr>
          <p:cNvPr id="35" name="ZoneTexte 34"/>
          <p:cNvSpPr txBox="1"/>
          <p:nvPr/>
        </p:nvSpPr>
        <p:spPr>
          <a:xfrm>
            <a:off x="7715272" y="1500174"/>
            <a:ext cx="1428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</a:t>
            </a:r>
            <a:endParaRPr lang="en-US" sz="11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31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6147" name="Picture 3" descr="E:\RemiCura\PROJETS\Postgres_Day_2014_10_RemiC\Point_Cloud\Patch_to_python\DBScan\screen\clustering_dbscan_small_area_contex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34" y="1080013"/>
            <a:ext cx="4878042" cy="4643470"/>
          </a:xfrm>
          <a:prstGeom prst="rect">
            <a:avLst/>
          </a:prstGeom>
          <a:noFill/>
        </p:spPr>
      </p:pic>
      <p:pic>
        <p:nvPicPr>
          <p:cNvPr id="6149" name="Picture 5" descr="E:\RemiCura\PROJETS\Postgres_Day_2014_10_RemiC\Point_Cloud\Patch_to_python\DBScan\screen\clustering_dbscan_small_area_all_other_c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749" y="3046385"/>
            <a:ext cx="4132916" cy="3786214"/>
          </a:xfrm>
          <a:prstGeom prst="rect">
            <a:avLst/>
          </a:prstGeom>
          <a:noFill/>
        </p:spPr>
      </p:pic>
      <p:pic>
        <p:nvPicPr>
          <p:cNvPr id="6148" name="Picture 4" descr="E:\RemiCura\PROJETS\Postgres_Day_2014_10_RemiC\Point_Cloud\Patch_to_python\DBScan\screen\clustering_dbscan_small_area_1st_clas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4" y="1086717"/>
            <a:ext cx="2175382" cy="22708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4105274" cy="478539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PL/PYTHON descriptor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smtClean="0">
                <a:solidFill>
                  <a:srgbClr val="FF0000"/>
                </a:solidFill>
              </a:rPr>
              <a:t>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list of points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smtClean="0"/>
              <a:t>array 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Get Principal direction using </a:t>
            </a:r>
            <a:r>
              <a:rPr lang="en-US" dirty="0" err="1" smtClean="0">
                <a:hlinkClick r:id="rId3"/>
              </a:rPr>
              <a:t>sklearn.decomposition.FastICA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(Project result on Z)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Output measure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cap="none" dirty="0" smtClean="0"/>
              <a:t>Idea : descriptor at patch level of verticality : is this patch façade/road/ tree/ mixed?</a:t>
            </a:r>
            <a:br>
              <a:rPr lang="en-US" cap="none" dirty="0" smtClean="0"/>
            </a:br>
            <a:r>
              <a:rPr lang="en-US" cap="none" dirty="0" smtClean="0"/>
              <a:t>=&gt; allow filtering at patch level</a:t>
            </a: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32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7170" name="Picture 2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4" cstate="print"/>
          <a:srcRect l="17294" t="15062" r="17234" b="12976"/>
          <a:stretch>
            <a:fillRect/>
          </a:stretch>
        </p:blipFill>
        <p:spPr bwMode="auto">
          <a:xfrm>
            <a:off x="4929190" y="1071546"/>
            <a:ext cx="3522060" cy="2857520"/>
          </a:xfrm>
          <a:prstGeom prst="rect">
            <a:avLst/>
          </a:prstGeom>
          <a:noFill/>
        </p:spPr>
      </p:pic>
      <p:pic>
        <p:nvPicPr>
          <p:cNvPr id="7171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>
          <a:blip r:embed="rId5" cstate="print"/>
          <a:srcRect l="27360" t="16151" r="15185" b="3260"/>
          <a:stretch>
            <a:fillRect/>
          </a:stretch>
        </p:blipFill>
        <p:spPr bwMode="auto">
          <a:xfrm>
            <a:off x="6500826" y="3714752"/>
            <a:ext cx="2619868" cy="31178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71546"/>
            <a:ext cx="8820150" cy="4785395"/>
          </a:xfrm>
        </p:spPr>
        <p:txBody>
          <a:bodyPr/>
          <a:lstStyle/>
          <a:p>
            <a:r>
              <a:rPr lang="en-US" dirty="0" smtClean="0"/>
              <a:t>PL/PYTHON </a:t>
            </a:r>
            <a:r>
              <a:rPr lang="en-US" dirty="0" smtClean="0"/>
              <a:t>image processing </a:t>
            </a:r>
            <a:r>
              <a:rPr lang="en-US" dirty="0" smtClean="0">
                <a:solidFill>
                  <a:srgbClr val="FF0000"/>
                </a:solidFill>
              </a:rPr>
              <a:t>(PROOF OF CONCEPT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Convert set of patches to raster (projection on Z of the points, </a:t>
            </a:r>
            <a:r>
              <a:rPr lang="en-US" sz="2000" b="1" dirty="0" err="1" smtClean="0">
                <a:solidFill>
                  <a:srgbClr val="72797F"/>
                </a:solidFill>
              </a:rPr>
              <a:t>rasterization</a:t>
            </a:r>
            <a:r>
              <a:rPr lang="en-US" sz="2000" b="1" dirty="0" smtClean="0">
                <a:solidFill>
                  <a:srgbClr val="72797F"/>
                </a:solidFill>
              </a:rPr>
              <a:t>)</a:t>
            </a:r>
            <a:endParaRPr lang="en-US" sz="2000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33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8194" name="Picture 2" descr="E:\RemiCura\PROJETS\Postgres_Day_2014_10_RemiC\Point_Cloud\Image_Porcessing\building_border_detection\screens\raster_1_pointcloud.jpg"/>
          <p:cNvPicPr>
            <a:picLocks noChangeAspect="1" noChangeArrowheads="1"/>
          </p:cNvPicPr>
          <p:nvPr/>
        </p:nvPicPr>
        <p:blipFill>
          <a:blip r:embed="rId2" cstate="print"/>
          <a:srcRect l="18543" t="2800" r="5434" b="4790"/>
          <a:stretch>
            <a:fillRect/>
          </a:stretch>
        </p:blipFill>
        <p:spPr bwMode="auto">
          <a:xfrm>
            <a:off x="0" y="2571744"/>
            <a:ext cx="3372740" cy="2714644"/>
          </a:xfrm>
          <a:prstGeom prst="rect">
            <a:avLst/>
          </a:prstGeom>
          <a:noFill/>
        </p:spPr>
      </p:pic>
      <p:pic>
        <p:nvPicPr>
          <p:cNvPr id="8195" name="Picture 3" descr="E:\RemiCura\PROJETS\Postgres_Day_2014_10_RemiC\Point_Cloud\Image_Porcessing\building_border_detection\screens\raster_1_pointcloud_relativ_height.jpg"/>
          <p:cNvPicPr>
            <a:picLocks noChangeAspect="1" noChangeArrowheads="1"/>
          </p:cNvPicPr>
          <p:nvPr/>
        </p:nvPicPr>
        <p:blipFill>
          <a:blip r:embed="rId3" cstate="print"/>
          <a:srcRect l="11650" t="5613" r="6798"/>
          <a:stretch>
            <a:fillRect/>
          </a:stretch>
        </p:blipFill>
        <p:spPr bwMode="auto">
          <a:xfrm>
            <a:off x="1928794" y="3429000"/>
            <a:ext cx="3390313" cy="2714644"/>
          </a:xfrm>
          <a:prstGeom prst="rect">
            <a:avLst/>
          </a:prstGeom>
          <a:noFill/>
        </p:spPr>
      </p:pic>
      <p:pic>
        <p:nvPicPr>
          <p:cNvPr id="8196" name="Picture 4" descr="E:\RemiCura\PROJETS\Postgres_Day_2014_10_RemiC\Point_Cloud\Image_Porcessing\building_border_detection\screens\accum_raster_1.jpg"/>
          <p:cNvPicPr>
            <a:picLocks noChangeAspect="1" noChangeArrowheads="1"/>
          </p:cNvPicPr>
          <p:nvPr/>
        </p:nvPicPr>
        <p:blipFill>
          <a:blip r:embed="rId4" cstate="print"/>
          <a:srcRect l="6677" t="1272" r="4855" b="2035"/>
          <a:stretch>
            <a:fillRect/>
          </a:stretch>
        </p:blipFill>
        <p:spPr bwMode="auto">
          <a:xfrm>
            <a:off x="5572132" y="2428868"/>
            <a:ext cx="2928958" cy="4200016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0" y="52863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reflectance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000232" y="614364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Relativ</a:t>
            </a:r>
            <a:r>
              <a:rPr lang="en-US" dirty="0" smtClean="0"/>
              <a:t> height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572132" y="2071678"/>
            <a:ext cx="357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Accum</a:t>
            </a:r>
            <a:r>
              <a:rPr lang="en-US" dirty="0" smtClean="0"/>
              <a:t>.</a:t>
            </a:r>
            <a:r>
              <a:rPr lang="en-US" dirty="0" smtClean="0"/>
              <a:t> raster. Lot’s of “</a:t>
            </a:r>
            <a:r>
              <a:rPr lang="en-US" dirty="0" err="1" smtClean="0"/>
              <a:t>NoData</a:t>
            </a:r>
            <a:r>
              <a:rPr lang="en-US" dirty="0" smtClean="0"/>
              <a:t>”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E:\RemiCura\PROJETS\Postgres_Day_2014_10_RemiC\presentation\src\ground_truth_plus_facade_detec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7414" y="1428736"/>
            <a:ext cx="3416586" cy="5429264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071546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</a:t>
            </a:r>
            <a:r>
              <a:rPr lang="en-US" dirty="0" smtClean="0">
                <a:hlinkClick r:id="rId3"/>
              </a:rPr>
              <a:t>façade detection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</a:t>
            </a:r>
            <a:r>
              <a:rPr lang="en-US" dirty="0" smtClean="0">
                <a:solidFill>
                  <a:srgbClr val="FF0000"/>
                </a:solidFill>
              </a:rPr>
              <a:t>OF CONCEPT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from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pixel high enough (higher than acquisition vehicle)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 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Threshold on number of accumulated point per pixel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Morphological closing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Straight skeleton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Hough lines detection</a:t>
            </a:r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34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9218" name="Picture 2" descr="E:\RemiCura\PROJETS\Postgres_Day_2014_10_RemiC\Point_Cloud\Image_Porcessing\building_border_detection\screens\morphological\01_probability_of_presence_of_wall.jpg"/>
          <p:cNvPicPr>
            <a:picLocks noChangeAspect="1" noChangeArrowheads="1"/>
          </p:cNvPicPr>
          <p:nvPr/>
        </p:nvPicPr>
        <p:blipFill>
          <a:blip r:embed="rId4" cstate="print"/>
          <a:srcRect l="21277" t="7124" r="37499"/>
          <a:stretch>
            <a:fillRect/>
          </a:stretch>
        </p:blipFill>
        <p:spPr bwMode="auto">
          <a:xfrm>
            <a:off x="71406" y="4071942"/>
            <a:ext cx="857251" cy="2571744"/>
          </a:xfrm>
          <a:prstGeom prst="rect">
            <a:avLst/>
          </a:prstGeom>
          <a:noFill/>
        </p:spPr>
      </p:pic>
      <p:pic>
        <p:nvPicPr>
          <p:cNvPr id="9219" name="Picture 3" descr="E:\RemiCura\PROJETS\Postgres_Day_2014_10_RemiC\Point_Cloud\Image_Porcessing\building_border_detection\screens\morphological\03_straight_skeleton.jpg"/>
          <p:cNvPicPr>
            <a:picLocks noChangeAspect="1" noChangeArrowheads="1"/>
          </p:cNvPicPr>
          <p:nvPr/>
        </p:nvPicPr>
        <p:blipFill>
          <a:blip r:embed="rId5" cstate="print"/>
          <a:srcRect l="23438" t="9375" r="38802" b="625"/>
          <a:stretch>
            <a:fillRect/>
          </a:stretch>
        </p:blipFill>
        <p:spPr bwMode="auto">
          <a:xfrm>
            <a:off x="3643306" y="4143380"/>
            <a:ext cx="764026" cy="2529189"/>
          </a:xfrm>
          <a:prstGeom prst="rect">
            <a:avLst/>
          </a:prstGeom>
          <a:noFill/>
        </p:spPr>
      </p:pic>
      <p:pic>
        <p:nvPicPr>
          <p:cNvPr id="9220" name="Picture 4" descr="E:\RemiCura\PROJETS\Postgres_Day_2014_10_RemiC\Point_Cloud\Image_Porcessing\building_border_detection\screens\morphological\04_hough_line_detection.jpg"/>
          <p:cNvPicPr>
            <a:picLocks noChangeAspect="1" noChangeArrowheads="1"/>
          </p:cNvPicPr>
          <p:nvPr/>
        </p:nvPicPr>
        <p:blipFill>
          <a:blip r:embed="rId6" cstate="print"/>
          <a:srcRect l="22500" t="7598" r="32500"/>
          <a:stretch>
            <a:fillRect/>
          </a:stretch>
        </p:blipFill>
        <p:spPr bwMode="auto">
          <a:xfrm>
            <a:off x="4714876" y="4143380"/>
            <a:ext cx="895351" cy="2540777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5786446" y="1142984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with ground truth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071546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PL/PYTHON Sidewalk detection </a:t>
            </a:r>
            <a:r>
              <a:rPr lang="en-US" dirty="0" smtClean="0">
                <a:solidFill>
                  <a:srgbClr val="FF0000"/>
                </a:solidFill>
              </a:rPr>
              <a:t>(PROOF </a:t>
            </a:r>
            <a:r>
              <a:rPr lang="en-US" dirty="0" smtClean="0">
                <a:solidFill>
                  <a:srgbClr val="FF0000"/>
                </a:solidFill>
              </a:rPr>
              <a:t>OF CONCEPT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from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pixel low enough (at vehicle wheels)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 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gradient of height (height variation)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Filter gradient to keep sidewalk (0.1 to 15 cm)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35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000728" y="2214554"/>
            <a:ext cx="31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Result (orange to red) with ground truth (blue)</a:t>
            </a:r>
            <a:endParaRPr lang="en-US" sz="1400" dirty="0"/>
          </a:p>
        </p:txBody>
      </p:sp>
      <p:pic>
        <p:nvPicPr>
          <p:cNvPr id="10242" name="Picture 2" descr="E:\RemiCura\PROJETS\Postgres_Day_2014_10_RemiC\Point_Cloud\Image_Porcessing\sidewalk_border_detection\screen\pointcloud_cc_screen\reflectance_sur_la_zone.jpg"/>
          <p:cNvPicPr>
            <a:picLocks noChangeAspect="1" noChangeArrowheads="1"/>
          </p:cNvPicPr>
          <p:nvPr/>
        </p:nvPicPr>
        <p:blipFill>
          <a:blip r:embed="rId3" cstate="print"/>
          <a:srcRect t="6869" r="42797" b="7760"/>
          <a:stretch>
            <a:fillRect/>
          </a:stretch>
        </p:blipFill>
        <p:spPr bwMode="auto">
          <a:xfrm>
            <a:off x="0" y="4214818"/>
            <a:ext cx="2571768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3" name="Picture 3" descr="E:\RemiCura\PROJETS\Postgres_Day_2014_10_RemiC\Point_Cloud\Image_Porcessing\sidewalk_border_detection\screen\pointcloud_cc_screen\gradient_Z.jpg"/>
          <p:cNvPicPr>
            <a:picLocks noChangeAspect="1" noChangeArrowheads="1"/>
          </p:cNvPicPr>
          <p:nvPr/>
        </p:nvPicPr>
        <p:blipFill>
          <a:blip r:embed="rId4" cstate="print"/>
          <a:srcRect l="10705" t="7990" r="26847" b="12115"/>
          <a:stretch>
            <a:fillRect/>
          </a:stretch>
        </p:blipFill>
        <p:spPr bwMode="auto">
          <a:xfrm>
            <a:off x="2928926" y="4214818"/>
            <a:ext cx="2750364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61851" y="2714620"/>
            <a:ext cx="3182149" cy="376237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0" y="3907041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Reflectance at wheel level</a:t>
            </a:r>
            <a:endParaRPr lang="en-US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2928926" y="3906206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at wheel level</a:t>
            </a:r>
            <a:endParaRPr lang="en-US" sz="1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</a:p>
          <a:p>
            <a:r>
              <a:rPr lang="fr-FR" dirty="0" err="1" smtClean="0"/>
              <a:t>tools</a:t>
            </a:r>
            <a:endParaRPr lang="fr-F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[1] J. </a:t>
            </a:r>
            <a:r>
              <a:rPr lang="fr-FR" dirty="0" err="1" smtClean="0"/>
              <a:t>Demantké</a:t>
            </a:r>
            <a:r>
              <a:rPr lang="fr-FR" dirty="0" smtClean="0"/>
              <a:t>: </a:t>
            </a:r>
            <a:r>
              <a:rPr lang="fr-FR" dirty="0" err="1" smtClean="0"/>
              <a:t>thesis</a:t>
            </a:r>
            <a:endParaRPr lang="fr-FR" dirty="0" smtClean="0"/>
          </a:p>
          <a:p>
            <a:r>
              <a:rPr lang="fr-FR" dirty="0" smtClean="0"/>
              <a:t>[2] P. </a:t>
            </a:r>
            <a:r>
              <a:rPr lang="fr-FR" dirty="0" err="1" smtClean="0"/>
              <a:t>Ramsey</a:t>
            </a:r>
            <a:r>
              <a:rPr lang="fr-FR" dirty="0" smtClean="0"/>
              <a:t> </a:t>
            </a:r>
            <a:r>
              <a:rPr lang="fr-FR" dirty="0" err="1" smtClean="0"/>
              <a:t>presentation</a:t>
            </a:r>
            <a:r>
              <a:rPr lang="fr-FR" dirty="0" smtClean="0"/>
              <a:t> of </a:t>
            </a:r>
            <a:r>
              <a:rPr lang="fr-FR" dirty="0" err="1" smtClean="0"/>
              <a:t>PointCloud</a:t>
            </a:r>
            <a:r>
              <a:rPr lang="fr-FR" dirty="0" smtClean="0"/>
              <a:t> : </a:t>
            </a:r>
            <a:r>
              <a:rPr lang="fr-FR" dirty="0" smtClean="0"/>
              <a:t>boundlessgeo.com/</a:t>
            </a:r>
            <a:r>
              <a:rPr lang="fr-FR" dirty="0" err="1" smtClean="0"/>
              <a:t>wp</a:t>
            </a:r>
            <a:r>
              <a:rPr lang="fr-FR" dirty="0" smtClean="0"/>
              <a:t>-content/</a:t>
            </a:r>
            <a:r>
              <a:rPr lang="fr-FR" dirty="0" err="1" smtClean="0"/>
              <a:t>uploads</a:t>
            </a:r>
            <a:r>
              <a:rPr lang="fr-FR" dirty="0" smtClean="0"/>
              <a:t>/2013/10/pgpointcloud-foss4-2013.pdf</a:t>
            </a:r>
            <a:endParaRPr lang="fr-FR" dirty="0" smtClean="0"/>
          </a:p>
          <a:p>
            <a:r>
              <a:rPr lang="fr-FR" dirty="0" smtClean="0"/>
              <a:t>[3] : Point </a:t>
            </a:r>
            <a:r>
              <a:rPr lang="fr-FR" dirty="0" err="1" smtClean="0"/>
              <a:t>cloud</a:t>
            </a:r>
            <a:r>
              <a:rPr lang="fr-FR" dirty="0" smtClean="0"/>
              <a:t> data management</a:t>
            </a:r>
            <a:br>
              <a:rPr lang="fr-FR" dirty="0" smtClean="0"/>
            </a:br>
            <a:r>
              <a:rPr lang="fr-FR" i="1" dirty="0" smtClean="0"/>
              <a:t>P. </a:t>
            </a:r>
            <a:r>
              <a:rPr lang="fr-FR" i="1" dirty="0" smtClean="0"/>
              <a:t>van </a:t>
            </a:r>
            <a:r>
              <a:rPr lang="fr-FR" i="1" dirty="0" err="1" smtClean="0"/>
              <a:t>Oosterom</a:t>
            </a:r>
            <a:r>
              <a:rPr lang="fr-FR" i="1" dirty="0" smtClean="0"/>
              <a:t>, </a:t>
            </a:r>
            <a:r>
              <a:rPr lang="fr-FR" i="1" dirty="0" smtClean="0"/>
              <a:t>S. </a:t>
            </a:r>
            <a:r>
              <a:rPr lang="fr-FR" i="1" dirty="0" err="1" smtClean="0"/>
              <a:t>Ravada</a:t>
            </a:r>
            <a:r>
              <a:rPr lang="fr-FR" i="1" dirty="0" smtClean="0"/>
              <a:t>, </a:t>
            </a:r>
            <a:r>
              <a:rPr lang="fr-FR" i="1" dirty="0" smtClean="0"/>
              <a:t>M. </a:t>
            </a:r>
            <a:r>
              <a:rPr lang="fr-FR" i="1" dirty="0" err="1" smtClean="0"/>
              <a:t>Horhammer</a:t>
            </a:r>
            <a:r>
              <a:rPr lang="fr-FR" i="1" dirty="0" smtClean="0"/>
              <a:t>, </a:t>
            </a:r>
            <a:r>
              <a:rPr lang="fr-FR" i="1" dirty="0" smtClean="0"/>
              <a:t>O. </a:t>
            </a:r>
            <a:r>
              <a:rPr lang="fr-FR" i="1" dirty="0" smtClean="0"/>
              <a:t>Marinez </a:t>
            </a:r>
            <a:r>
              <a:rPr lang="fr-FR" i="1" dirty="0" err="1" smtClean="0"/>
              <a:t>Rubi</a:t>
            </a:r>
            <a:r>
              <a:rPr lang="fr-FR" i="1" dirty="0" smtClean="0"/>
              <a:t>, </a:t>
            </a:r>
            <a:r>
              <a:rPr lang="fr-FR" i="1" dirty="0" smtClean="0"/>
              <a:t>M. </a:t>
            </a:r>
            <a:r>
              <a:rPr lang="fr-FR" i="1" dirty="0" err="1" smtClean="0"/>
              <a:t>Ivanova</a:t>
            </a:r>
            <a:r>
              <a:rPr lang="fr-FR" i="1" dirty="0" smtClean="0"/>
              <a:t>, </a:t>
            </a:r>
            <a:r>
              <a:rPr lang="fr-FR" i="1" dirty="0" smtClean="0"/>
              <a:t>M. </a:t>
            </a:r>
            <a:r>
              <a:rPr lang="fr-FR" i="1" dirty="0" err="1" smtClean="0"/>
              <a:t>Kodde</a:t>
            </a:r>
            <a:r>
              <a:rPr lang="fr-FR" i="1" dirty="0" smtClean="0"/>
              <a:t> </a:t>
            </a:r>
            <a:r>
              <a:rPr lang="fr-FR" i="1" dirty="0" smtClean="0"/>
              <a:t>and </a:t>
            </a:r>
            <a:r>
              <a:rPr lang="fr-FR" i="1" dirty="0" smtClean="0"/>
              <a:t>T. </a:t>
            </a:r>
            <a:r>
              <a:rPr lang="fr-FR" i="1" dirty="0" err="1" smtClean="0"/>
              <a:t>Tijssen</a:t>
            </a:r>
            <a:r>
              <a:rPr lang="fr-FR" i="1" dirty="0" smtClean="0"/>
              <a:t/>
            </a:r>
            <a:br>
              <a:rPr lang="fr-FR" i="1" dirty="0" smtClean="0"/>
            </a:br>
            <a:r>
              <a:rPr lang="en-US" i="1" dirty="0" err="1" smtClean="0"/>
              <a:t>IQmulus</a:t>
            </a:r>
            <a:r>
              <a:rPr lang="en-US" i="1" dirty="0" smtClean="0"/>
              <a:t> Workshop on Processing Large Geospatial Data, 8 July 2014, Cardiff, Wales, </a:t>
            </a:r>
            <a:r>
              <a:rPr lang="en-US" i="1" dirty="0" smtClean="0"/>
              <a:t>UK</a:t>
            </a:r>
          </a:p>
          <a:p>
            <a:r>
              <a:rPr lang="en-US" altLang="fr-FR" dirty="0" smtClean="0"/>
              <a:t>[4] R</a:t>
            </a:r>
            <a:r>
              <a:rPr lang="en-US" altLang="fr-FR" dirty="0" smtClean="0"/>
              <a:t>: a free software for statistical analysis</a:t>
            </a:r>
            <a:br>
              <a:rPr lang="en-US" altLang="fr-FR" dirty="0" smtClean="0"/>
            </a:br>
            <a:r>
              <a:rPr lang="fr-FR" altLang="fr-FR" b="0" dirty="0" smtClean="0"/>
              <a:t>Introduction to the </a:t>
            </a:r>
            <a:r>
              <a:rPr lang="fr-FR" altLang="fr-FR" b="0" dirty="0" err="1" smtClean="0"/>
              <a:t>analysis</a:t>
            </a:r>
            <a:r>
              <a:rPr lang="fr-FR" altLang="fr-FR" b="0" dirty="0" smtClean="0"/>
              <a:t> of </a:t>
            </a:r>
            <a:r>
              <a:rPr lang="fr-FR" altLang="fr-FR" b="0" dirty="0" err="1" smtClean="0"/>
              <a:t>geographical</a:t>
            </a:r>
            <a:r>
              <a:rPr lang="fr-FR" altLang="fr-FR" b="0" dirty="0" smtClean="0"/>
              <a:t> data </a:t>
            </a:r>
            <a:r>
              <a:rPr lang="fr-FR" altLang="fr-FR" b="0" dirty="0" err="1" smtClean="0"/>
              <a:t>with</a:t>
            </a:r>
            <a:r>
              <a:rPr lang="fr-FR" altLang="fr-FR" b="0" dirty="0" smtClean="0"/>
              <a:t>  </a:t>
            </a:r>
            <a:r>
              <a:rPr lang="fr-FR" altLang="fr-FR" b="0" dirty="0" smtClean="0"/>
              <a:t>R; 2014 ; R. Cura, H. Mathian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37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POINTCLOUD</a:t>
            </a:r>
          </a:p>
          <a:p>
            <a:r>
              <a:rPr lang="fr-FR" dirty="0" err="1" smtClean="0"/>
              <a:t>CLoudCompare</a:t>
            </a:r>
            <a:endParaRPr lang="fr-FR" dirty="0" smtClean="0"/>
          </a:p>
          <a:p>
            <a:r>
              <a:rPr lang="fr-FR" dirty="0" smtClean="0"/>
              <a:t>RPLY</a:t>
            </a:r>
          </a:p>
          <a:p>
            <a:endParaRPr lang="fr-FR" dirty="0" smtClean="0"/>
          </a:p>
          <a:p>
            <a:r>
              <a:rPr lang="fr-FR" dirty="0" smtClean="0"/>
              <a:t>QGIS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38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39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Sensor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4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point clouds</a:t>
            </a:r>
          </a:p>
          <a:p>
            <a:r>
              <a:rPr lang="en-US" dirty="0" smtClean="0"/>
              <a:t>Order of </a:t>
            </a:r>
            <a:r>
              <a:rPr lang="en-US" dirty="0" smtClean="0"/>
              <a:t>magnitude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Sensor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40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36867" name="Picture 3" descr="E:\RemiCura\PROJETS\Postgres_Day_2014_10_RemiC\presentation\src\these_jerome_demantke_sensor_vi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643050"/>
            <a:ext cx="8104739" cy="4929198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2857488" y="6215082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[1]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postgres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_introduction</a:t>
            </a:r>
            <a:r>
              <a:rPr lang="fr-FR" dirty="0" smtClean="0"/>
              <a:t> aux nuages de points &amp; les problématiques de ce genre de données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_serveur</a:t>
            </a:r>
            <a:r>
              <a:rPr lang="fr-FR" dirty="0" smtClean="0"/>
              <a:t> de nuages de points 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_stockage</a:t>
            </a:r>
            <a:r>
              <a:rPr lang="fr-FR" dirty="0" smtClean="0"/>
              <a:t> en base de données avec </a:t>
            </a:r>
            <a:r>
              <a:rPr lang="fr-FR" dirty="0" err="1" smtClean="0"/>
              <a:t>PointCloud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_chargement</a:t>
            </a:r>
            <a:r>
              <a:rPr lang="fr-FR" dirty="0" smtClean="0"/>
              <a:t> rapide et parallèle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_indexations</a:t>
            </a:r>
            <a:r>
              <a:rPr lang="fr-FR" dirty="0" smtClean="0"/>
              <a:t> et performances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Visu :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_visu</a:t>
            </a:r>
            <a:r>
              <a:rPr lang="fr-FR" dirty="0" smtClean="0"/>
              <a:t> 2D dans QGIS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_visu</a:t>
            </a:r>
            <a:r>
              <a:rPr lang="fr-FR" dirty="0" smtClean="0"/>
              <a:t> 3D interactive dans </a:t>
            </a:r>
            <a:r>
              <a:rPr lang="fr-FR" dirty="0" err="1" smtClean="0"/>
              <a:t>ITowns</a:t>
            </a:r>
            <a:r>
              <a:rPr lang="fr-FR" dirty="0" smtClean="0"/>
              <a:t>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_utilisation</a:t>
            </a:r>
            <a:r>
              <a:rPr lang="fr-FR" dirty="0" smtClean="0"/>
              <a:t> (une base de 0.6 milliard et une base de 5.8 milliards de points)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_niveaux</a:t>
            </a:r>
            <a:r>
              <a:rPr lang="fr-FR" dirty="0" smtClean="0"/>
              <a:t> de détails (</a:t>
            </a:r>
            <a:r>
              <a:rPr lang="fr-FR" dirty="0" err="1" smtClean="0"/>
              <a:t>quadtree</a:t>
            </a:r>
            <a:r>
              <a:rPr lang="fr-FR" dirty="0" smtClean="0"/>
              <a:t>/</a:t>
            </a:r>
            <a:r>
              <a:rPr lang="fr-FR" dirty="0" err="1" smtClean="0"/>
              <a:t>octree</a:t>
            </a:r>
            <a:r>
              <a:rPr lang="fr-FR" dirty="0" smtClean="0"/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_analyse</a:t>
            </a:r>
            <a:r>
              <a:rPr lang="fr-FR" dirty="0" smtClean="0"/>
              <a:t> basique ( PL/R  )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Processing</a:t>
            </a:r>
            <a:r>
              <a:rPr lang="fr-FR" dirty="0" smtClean="0"/>
              <a:t>  Pl/python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_conversion</a:t>
            </a:r>
            <a:r>
              <a:rPr lang="fr-FR" dirty="0" smtClean="0"/>
              <a:t> en raster &amp; traitements image basiques en base.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_utilisation</a:t>
            </a:r>
            <a:r>
              <a:rPr lang="fr-FR" dirty="0" smtClean="0"/>
              <a:t> par un </a:t>
            </a:r>
            <a:r>
              <a:rPr lang="fr-FR" dirty="0" err="1" smtClean="0"/>
              <a:t>algo</a:t>
            </a:r>
            <a:r>
              <a:rPr lang="fr-FR" dirty="0" smtClean="0"/>
              <a:t> interactif de détection de bord de trottoir (+zoo </a:t>
            </a:r>
            <a:r>
              <a:rPr lang="fr-FR" dirty="0" err="1" smtClean="0"/>
              <a:t>project</a:t>
            </a:r>
            <a:r>
              <a:rPr lang="fr-FR" dirty="0" smtClean="0"/>
              <a:t>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_perspectives</a:t>
            </a:r>
            <a:endParaRPr lang="fr-FR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postgres	</a:t>
            </a:r>
          </a:p>
        </p:txBody>
      </p:sp>
      <p:sp>
        <p:nvSpPr>
          <p:cNvPr id="409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LOD maison</a:t>
            </a:r>
          </a:p>
          <a:p>
            <a:pPr eaLnBrk="1" hangingPunct="1"/>
            <a:r>
              <a:rPr lang="fr-FR" smtClean="0"/>
              <a:t>Index et filtrage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PLR</a:t>
            </a: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Analyse de </a:t>
            </a:r>
            <a:r>
              <a:rPr lang="fr-FR" dirty="0" err="1" smtClean="0"/>
              <a:t>correlation</a:t>
            </a:r>
            <a:endParaRPr lang="fr-FR" dirty="0" smtClean="0"/>
          </a:p>
          <a:p>
            <a:pPr eaLnBrk="1" hangingPunct="1"/>
            <a:r>
              <a:rPr lang="fr-FR" dirty="0" err="1" smtClean="0"/>
              <a:t>Spline</a:t>
            </a:r>
            <a:r>
              <a:rPr lang="fr-FR" dirty="0" smtClean="0"/>
              <a:t> </a:t>
            </a:r>
            <a:r>
              <a:rPr lang="fr-FR" dirty="0" err="1" smtClean="0"/>
              <a:t>fitting</a:t>
            </a:r>
            <a:endParaRPr lang="fr-FR" dirty="0" smtClean="0"/>
          </a:p>
          <a:p>
            <a:pPr eaLnBrk="1" hangingPunct="1"/>
            <a:r>
              <a:rPr lang="fr-FR" dirty="0" err="1" smtClean="0"/>
              <a:t>Clustering</a:t>
            </a:r>
            <a:r>
              <a:rPr lang="fr-FR" dirty="0" smtClean="0"/>
              <a:t> (espace </a:t>
            </a:r>
            <a:r>
              <a:rPr lang="fr-FR" dirty="0" err="1" smtClean="0"/>
              <a:t>eucl</a:t>
            </a:r>
            <a:r>
              <a:rPr lang="fr-FR" dirty="0" smtClean="0"/>
              <a:t>+</a:t>
            </a:r>
            <a:r>
              <a:rPr lang="fr-FR" dirty="0" err="1" smtClean="0"/>
              <a:t>reflectance</a:t>
            </a:r>
            <a:r>
              <a:rPr lang="fr-FR" dirty="0" smtClean="0"/>
              <a:t>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python</a:t>
            </a:r>
          </a:p>
        </p:txBody>
      </p:sp>
      <p:sp>
        <p:nvSpPr>
          <p:cNvPr id="614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Icp</a:t>
            </a:r>
          </a:p>
          <a:p>
            <a:pPr eaLnBrk="1" hangingPunct="1"/>
            <a:r>
              <a:rPr lang="fr-FR" smtClean="0"/>
              <a:t>filtrage</a:t>
            </a:r>
          </a:p>
          <a:p>
            <a:pPr eaLnBrk="1" hangingPunct="1"/>
            <a:r>
              <a:rPr lang="fr-FR" smtClean="0"/>
              <a:t>Detection de plan</a:t>
            </a:r>
          </a:p>
          <a:p>
            <a:pPr eaLnBrk="1" hangingPunct="1"/>
            <a:endParaRPr lang="fr-FR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/>
              <a:t>Comparaison </a:t>
            </a:r>
            <a:r>
              <a:rPr lang="fr-FR" dirty="0" err="1" smtClean="0"/>
              <a:t>plpythonu</a:t>
            </a:r>
            <a:r>
              <a:rPr lang="fr-FR" dirty="0" smtClean="0"/>
              <a:t>/</a:t>
            </a:r>
            <a:r>
              <a:rPr lang="fr-FR" dirty="0" err="1" smtClean="0"/>
              <a:t>plr</a:t>
            </a:r>
            <a:r>
              <a:rPr lang="fr-FR" dirty="0" smtClean="0"/>
              <a:t> avec le package «  </a:t>
            </a:r>
            <a:r>
              <a:rPr lang="fr-FR" dirty="0" err="1" smtClean="0"/>
              <a:t>fastcluster</a:t>
            </a:r>
            <a:r>
              <a:rPr lang="fr-FR" smtClean="0"/>
              <a:t>»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vtk </a:t>
            </a:r>
            <a:br>
              <a:rPr lang="fr-FR" smtClean="0"/>
            </a:br>
            <a:r>
              <a:rPr lang="fr-FR" smtClean="0"/>
              <a:t> Icp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http://www.vtk.org/Wiki/VTK/Examples/Python/IterativeClosestPoints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85938"/>
            <a:ext cx="7772400" cy="181451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/>
              <a:t>PCL :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 de plans</a:t>
            </a:r>
            <a:br>
              <a:rPr lang="fr-FR" dirty="0" smtClean="0"/>
            </a:br>
            <a:r>
              <a:rPr lang="fr-FR" dirty="0" smtClean="0"/>
              <a:t>filtrage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>
                <a:hlinkClick r:id="rId2"/>
              </a:rPr>
              <a:t>https://github.com/strawlab/python-pcl/blob/master/tests/test.py</a:t>
            </a:r>
            <a:endParaRPr lang="fr-FR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https://github.com/strawlab/python-pcl/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Point clouds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Note: sexy point cloud images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5</a:t>
            </a:fld>
            <a:r>
              <a:rPr lang="en-US" smtClean="0"/>
              <a:t>/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Conversion en raster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Cuisine perso + trick pour </a:t>
            </a:r>
            <a:r>
              <a:rPr lang="fr-FR" dirty="0" err="1" smtClean="0"/>
              <a:t>ecrire</a:t>
            </a:r>
            <a:r>
              <a:rPr lang="fr-FR" dirty="0" smtClean="0"/>
              <a:t> les fichiers </a:t>
            </a:r>
            <a:r>
              <a:rPr lang="fr-FR" dirty="0" err="1" smtClean="0"/>
              <a:t>rapidemment</a:t>
            </a:r>
            <a:endParaRPr lang="fr-FR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Filtrage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Opencv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smtClean="0"/>
              <a:t>Image basique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Detection</a:t>
            </a:r>
            <a:r>
              <a:rPr lang="fr-FR" dirty="0" smtClean="0"/>
              <a:t> de cercle/lignes (</a:t>
            </a:r>
            <a:r>
              <a:rPr lang="fr-FR" dirty="0" err="1" smtClean="0"/>
              <a:t>hough</a:t>
            </a:r>
            <a:r>
              <a:rPr lang="fr-FR" dirty="0" smtClean="0"/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Detecteurs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Matching</a:t>
            </a:r>
            <a:r>
              <a:rPr lang="fr-FR" dirty="0" smtClean="0"/>
              <a:t> pour trouver les marquages « </a:t>
            </a:r>
            <a:r>
              <a:rPr lang="fr-FR" dirty="0" err="1" smtClean="0"/>
              <a:t>velos</a:t>
            </a:r>
            <a:r>
              <a:rPr lang="fr-FR" dirty="0" smtClean="0"/>
              <a:t> »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http://docs.opencv.org/trunk/doc/py_tutorials/py_feature2d/py_feature_homography/py_feature_homography.html#py-feature-homography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Traitement d’image basique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http://docs.opencv.org/trunk/doc/py_tutorials/py_tutorials.html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Gradient + </a:t>
            </a:r>
            <a:r>
              <a:rPr lang="fr-FR" dirty="0" err="1" smtClean="0"/>
              <a:t>Detection</a:t>
            </a:r>
            <a:r>
              <a:rPr lang="fr-FR" dirty="0" smtClean="0"/>
              <a:t> de cercle avec </a:t>
            </a:r>
            <a:r>
              <a:rPr lang="fr-FR" dirty="0" err="1" smtClean="0"/>
              <a:t>OpenCV</a:t>
            </a:r>
            <a:endParaRPr lang="fr-FR" dirty="0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avancé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24/06</a:t>
            </a:r>
          </a:p>
        </p:txBody>
      </p:sp>
      <p:sp>
        <p:nvSpPr>
          <p:cNvPr id="1331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Travail sur clustering dans 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Loading data</a:t>
            </a:r>
          </a:p>
        </p:txBody>
      </p:sp>
      <p:sp>
        <p:nvSpPr>
          <p:cNvPr id="1433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Use the github project PointCloud_In_DB</a:t>
            </a:r>
          </a:p>
          <a:p>
            <a:pPr eaLnBrk="1" hangingPunct="1"/>
            <a:r>
              <a:rPr lang="fr-FR" smtClean="0"/>
              <a:t>Get the data from IGN pointcloud benchmark</a:t>
            </a:r>
          </a:p>
          <a:p>
            <a:pPr eaLnBrk="1" hangingPunct="1"/>
            <a:r>
              <a:rPr lang="fr-FR" smtClean="0"/>
              <a:t>Follow instruction of github project</a:t>
            </a:r>
          </a:p>
          <a:p>
            <a:pPr eaLnBrk="1" hangingPunct="1"/>
            <a:r>
              <a:rPr lang="fr-FR" smtClean="0"/>
              <a:t>Install IGN spatial ref using the github project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Patch To Raster</a:t>
            </a:r>
          </a:p>
        </p:txBody>
      </p:sp>
      <p:sp>
        <p:nvSpPr>
          <p:cNvPr id="1536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Get the function from PPPP utilities</a:t>
            </a:r>
          </a:p>
          <a:p>
            <a:pPr eaLnBrk="1" hangingPunct="1"/>
            <a:r>
              <a:rPr lang="fr-FR" smtClean="0"/>
              <a:t>Get rc_random_string</a:t>
            </a:r>
          </a:p>
          <a:p>
            <a:pPr eaLnBrk="1" hangingPunct="1"/>
            <a:r>
              <a:rPr lang="fr-FR" smtClean="0"/>
              <a:t>rc_unnest_with_ordinality</a:t>
            </a:r>
          </a:p>
          <a:p>
            <a:pPr eaLnBrk="1" hangingPunct="1"/>
            <a:r>
              <a:rPr lang="fr-FR" smtClean="0"/>
              <a:t>Array_agg_custom (array of array)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Pour ecrire les raster qqpart :</a:t>
            </a:r>
          </a:p>
          <a:p>
            <a:pPr eaLnBrk="1" hangingPunct="1"/>
            <a:r>
              <a:rPr lang="fr-FR" smtClean="0"/>
              <a:t>write_file_texte</a:t>
            </a:r>
          </a:p>
          <a:p>
            <a:pPr eaLnBrk="1" hangingPunct="1"/>
            <a:r>
              <a:rPr lang="fr-FR" smtClean="0"/>
              <a:t>Activer les sorties pour les rasters :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Patch To Raster</a:t>
            </a:r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Get the function from PPPP utilities</a:t>
            </a:r>
          </a:p>
          <a:p>
            <a:pPr eaLnBrk="1" hangingPunct="1"/>
            <a:r>
              <a:rPr lang="fr-FR" smtClean="0"/>
              <a:t>Get rc_random_string</a:t>
            </a:r>
          </a:p>
          <a:p>
            <a:pPr eaLnBrk="1" hangingPunct="1"/>
            <a:r>
              <a:rPr lang="fr-FR" smtClean="0"/>
              <a:t>rc_unnest_with_ordinality</a:t>
            </a:r>
          </a:p>
          <a:p>
            <a:pPr eaLnBrk="1" hangingPunct="1"/>
            <a:r>
              <a:rPr lang="fr-FR" smtClean="0"/>
              <a:t>Array_agg_custom (array of array)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Image processing : </a:t>
            </a:r>
            <a:br>
              <a:rPr lang="fr-FR" smtClean="0"/>
            </a:br>
            <a:r>
              <a:rPr lang="fr-FR" smtClean="0"/>
              <a:t>building detection</a:t>
            </a:r>
          </a:p>
        </p:txBody>
      </p:sp>
      <p:sp>
        <p:nvSpPr>
          <p:cNvPr id="17411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smtClean="0"/>
              <a:t>Need raster with pointcloud flattened, max height, pixel size = 10cm, + count of point/ pixel</a:t>
            </a:r>
          </a:p>
          <a:p>
            <a:r>
              <a:rPr lang="fr-FR" sz="1400" smtClean="0"/>
              <a:t>Use python script</a:t>
            </a:r>
          </a:p>
          <a:p>
            <a:pPr lvl="1"/>
            <a:r>
              <a:rPr lang="fr-FR" sz="1400" smtClean="0"/>
              <a:t>Import tif</a:t>
            </a:r>
          </a:p>
          <a:p>
            <a:pPr lvl="1"/>
            <a:r>
              <a:rPr lang="fr-FR" sz="1400" smtClean="0"/>
              <a:t>Keep only pixel that are above the laser</a:t>
            </a:r>
          </a:p>
          <a:p>
            <a:pPr lvl="1"/>
            <a:r>
              <a:rPr lang="fr-FR" sz="1400" smtClean="0"/>
              <a:t>Keep only pixel that have more than 100 pts/pixel</a:t>
            </a:r>
          </a:p>
          <a:p>
            <a:pPr lvl="1"/>
            <a:r>
              <a:rPr lang="fr-FR" sz="1400" smtClean="0"/>
              <a:t>Export tif</a:t>
            </a:r>
          </a:p>
          <a:p>
            <a:r>
              <a:rPr lang="fr-FR" sz="1400" smtClean="0"/>
              <a:t>Use sfcgal to consolidate lines</a:t>
            </a:r>
          </a:p>
          <a:p>
            <a:pPr lvl="1"/>
            <a:r>
              <a:rPr lang="fr-FR" sz="1400" smtClean="0"/>
              <a:t>Execute sfcgal.sql to enable the sfcgal functions.</a:t>
            </a:r>
          </a:p>
          <a:p>
            <a:pPr lvl="1"/>
            <a:r>
              <a:rPr lang="fr-FR" sz="1400" smtClean="0"/>
              <a:t>Execute code  : 120 sec, complex sql</a:t>
            </a:r>
          </a:p>
          <a:p>
            <a:r>
              <a:rPr lang="fr-FR" sz="2200" smtClean="0"/>
              <a:t>Use python to consolidate lines</a:t>
            </a:r>
          </a:p>
          <a:p>
            <a:pPr lvl="1"/>
            <a:r>
              <a:rPr lang="fr-FR" sz="1800" smtClean="0"/>
              <a:t>1 sec , very few lines.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Image processing : </a:t>
            </a:r>
            <a:br>
              <a:rPr lang="fr-FR" smtClean="0"/>
            </a:br>
            <a:r>
              <a:rPr lang="fr-FR" smtClean="0"/>
              <a:t>sidewalk detection</a:t>
            </a:r>
          </a:p>
        </p:txBody>
      </p:sp>
      <p:sp>
        <p:nvSpPr>
          <p:cNvPr id="1843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smtClean="0"/>
              <a:t>Need raster with pointcloud flattened, min height, pixel size = 5cm, + count of point/ pixel</a:t>
            </a:r>
          </a:p>
          <a:p>
            <a:r>
              <a:rPr lang="fr-FR" sz="1400" smtClean="0"/>
              <a:t>Use python script</a:t>
            </a:r>
          </a:p>
          <a:p>
            <a:pPr lvl="1"/>
            <a:r>
              <a:rPr lang="fr-FR" sz="1400" smtClean="0"/>
              <a:t>Import tif</a:t>
            </a:r>
          </a:p>
          <a:p>
            <a:pPr lvl="1"/>
            <a:r>
              <a:rPr lang="fr-FR" sz="1400" smtClean="0"/>
              <a:t>Keep only pixel that are between -3 and -2 meters (relativ to laser (ground = -2.5meter))</a:t>
            </a:r>
          </a:p>
          <a:p>
            <a:pPr lvl="1"/>
            <a:r>
              <a:rPr lang="fr-FR" sz="1400" smtClean="0"/>
              <a:t>Compute sobel filtering on Z ,using mask found before (nota : gives the local height variation)</a:t>
            </a:r>
          </a:p>
          <a:p>
            <a:pPr lvl="1"/>
            <a:r>
              <a:rPr lang="fr-FR" sz="1400" smtClean="0"/>
              <a:t>Keep values between 1cm and 12 cm (official possible height)</a:t>
            </a:r>
          </a:p>
          <a:p>
            <a:pPr lvl="1"/>
            <a:r>
              <a:rPr lang="fr-FR" sz="1400" smtClean="0"/>
              <a:t>Export tif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Pointcloud processing : </a:t>
            </a:r>
            <a:br>
              <a:rPr lang="fr-FR" smtClean="0"/>
            </a:br>
            <a:r>
              <a:rPr lang="fr-FR" smtClean="0"/>
              <a:t>from patch to python numpy array</a:t>
            </a:r>
          </a:p>
        </p:txBody>
      </p:sp>
      <p:sp>
        <p:nvSpPr>
          <p:cNvPr id="1945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smtClean="0"/>
              <a:t>Get function array_of_array from PPPP_utilities</a:t>
            </a:r>
          </a:p>
          <a:p>
            <a:r>
              <a:rPr lang="fr-FR" sz="1800" smtClean="0"/>
              <a:t>Get function from PPPP/pointcloud : rc_explode</a:t>
            </a:r>
          </a:p>
          <a:p>
            <a:endParaRPr lang="fr-FR" sz="1800" smtClean="0"/>
          </a:p>
          <a:p>
            <a:endParaRPr lang="fr-FR" sz="1800" smtClean="0"/>
          </a:p>
          <a:p>
            <a:r>
              <a:rPr lang="fr-FR" sz="1800" smtClean="0"/>
              <a:t>Using pointcloud to perform plan and cylinder detection : env 1sec/patchde 4k points</a:t>
            </a:r>
          </a:p>
          <a:p>
            <a:endParaRPr lang="fr-FR" sz="1800" smtClean="0"/>
          </a:p>
          <a:p>
            <a:r>
              <a:rPr lang="fr-FR" sz="1800" smtClean="0"/>
              <a:t>Using sclearn to perfomr ICA : same</a:t>
            </a:r>
          </a:p>
          <a:p>
            <a:endParaRPr lang="fr-FR" sz="1800" smtClean="0"/>
          </a:p>
          <a:p>
            <a:r>
              <a:rPr lang="fr-FR" sz="1800" smtClean="0"/>
              <a:t>Using sclearn to perform dbscan : 4sec + using point cloud for normal computation + using pointcloud for outliers removal	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Point clouds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 smtClean="0"/>
              <a:t>What are Point Clouds?</a:t>
            </a:r>
          </a:p>
          <a:p>
            <a:r>
              <a:rPr lang="en-US" cap="none" dirty="0" smtClean="0"/>
              <a:t>A set of unordered 3D points with attributes resulting from a sensing operation. </a:t>
            </a:r>
          </a:p>
          <a:p>
            <a:pPr lvl="1"/>
            <a:r>
              <a:rPr lang="en-US" cap="none" dirty="0" smtClean="0"/>
              <a:t>Unordered: don’t know who the neighbors are .</a:t>
            </a:r>
          </a:p>
          <a:p>
            <a:pPr lvl="1"/>
            <a:r>
              <a:rPr lang="en-US" cap="none" dirty="0" smtClean="0"/>
              <a:t>Attributes: ex: intensity of returning light, class id</a:t>
            </a:r>
          </a:p>
          <a:p>
            <a:pPr lvl="1"/>
            <a:r>
              <a:rPr lang="en-US" cap="none" dirty="0" smtClean="0"/>
              <a:t>Sensing: physical sensing of reality, not like a vector point representing the position of a tree (no semantic).</a:t>
            </a:r>
          </a:p>
          <a:p>
            <a:endParaRPr lang="en-US" cap="none" dirty="0" smtClean="0"/>
          </a:p>
          <a:p>
            <a:r>
              <a:rPr lang="en-US" cap="none" dirty="0" smtClean="0"/>
              <a:t>Mostly from : </a:t>
            </a:r>
          </a:p>
          <a:p>
            <a:pPr lvl="1"/>
            <a:r>
              <a:rPr lang="en-US" dirty="0" smtClean="0"/>
              <a:t>Active sensors (laser time of flight based):</a:t>
            </a:r>
          </a:p>
          <a:p>
            <a:pPr lvl="2"/>
            <a:r>
              <a:rPr lang="en-US" dirty="0" smtClean="0"/>
              <a:t>Terrestrial tripod</a:t>
            </a:r>
          </a:p>
          <a:p>
            <a:pPr lvl="2"/>
            <a:r>
              <a:rPr lang="en-US" dirty="0" smtClean="0"/>
              <a:t>Terrestrial vehicle (cars/robot)</a:t>
            </a:r>
          </a:p>
          <a:p>
            <a:pPr lvl="2"/>
            <a:r>
              <a:rPr lang="en-US" dirty="0" smtClean="0"/>
              <a:t>Aerial vehicle (plan/drone)</a:t>
            </a:r>
          </a:p>
          <a:p>
            <a:pPr lvl="1"/>
            <a:r>
              <a:rPr lang="en-US" dirty="0" smtClean="0"/>
              <a:t>Passive/mixed : image (stereovision). RGBZ device (</a:t>
            </a:r>
            <a:r>
              <a:rPr lang="en-US" dirty="0" err="1" smtClean="0"/>
              <a:t>Kinect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6</a:t>
            </a:fld>
            <a:r>
              <a:rPr lang="en-US" smtClean="0"/>
              <a:t>/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Example : aerial and terrestrial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9/24/2014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7</a:t>
            </a:fld>
            <a:r>
              <a:rPr lang="en-US" smtClean="0"/>
              <a:t>/</a:t>
            </a:r>
            <a:endParaRPr lang="en-US"/>
          </a:p>
        </p:txBody>
      </p:sp>
      <p:pic>
        <p:nvPicPr>
          <p:cNvPr id="35845" name="Picture 5" descr="E:\RemiCura\PROJETS\Postgres_Day_2014_10_RemiC\presentation\src\these_jerome_demantke_aeriall_acquisi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6" y="2112125"/>
            <a:ext cx="4071933" cy="3817206"/>
          </a:xfrm>
          <a:prstGeom prst="rect">
            <a:avLst/>
          </a:prstGeom>
          <a:noFill/>
        </p:spPr>
      </p:pic>
      <p:pic>
        <p:nvPicPr>
          <p:cNvPr id="35846" name="Picture 6" descr="E:\RemiCura\PROJETS\Postgres_Day_2014_10_RemiC\presentation\src\these_jerome_demantke_terrestrial_acquisition_3.jpg"/>
          <p:cNvPicPr>
            <a:picLocks noChangeAspect="1" noChangeArrowheads="1"/>
          </p:cNvPicPr>
          <p:nvPr/>
        </p:nvPicPr>
        <p:blipFill>
          <a:blip r:embed="rId3" cstate="print"/>
          <a:srcRect r="25604"/>
          <a:stretch>
            <a:fillRect/>
          </a:stretch>
        </p:blipFill>
        <p:spPr bwMode="auto">
          <a:xfrm>
            <a:off x="0" y="2099951"/>
            <a:ext cx="4929190" cy="3848387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0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</a:t>
            </a:r>
            <a:r>
              <a:rPr lang="en-US" dirty="0" smtClean="0"/>
              <a:t>J. </a:t>
            </a:r>
            <a:r>
              <a:rPr lang="en-US" dirty="0" err="1" smtClean="0"/>
              <a:t>Demantké</a:t>
            </a:r>
            <a:r>
              <a:rPr lang="en-US" dirty="0" smtClean="0"/>
              <a:t> Thesis, 2013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214810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</a:t>
            </a:r>
            <a:r>
              <a:rPr lang="en-US" dirty="0" smtClean="0"/>
              <a:t>J. </a:t>
            </a:r>
            <a:r>
              <a:rPr lang="en-US" dirty="0" err="1" smtClean="0"/>
              <a:t>Demantké</a:t>
            </a:r>
            <a:r>
              <a:rPr lang="en-US" dirty="0" smtClean="0"/>
              <a:t> Thesis, 2013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0" y="1785926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 constant very high density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5072066" y="1714488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Almost constant low density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Point clouds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Why so many people use it?</a:t>
            </a:r>
          </a:p>
          <a:p>
            <a:pPr lvl="1"/>
            <a:r>
              <a:rPr lang="en-US" dirty="0" smtClean="0"/>
              <a:t>3D from images is an ill posed problem. (i.e.: given a pixel in image space, what is its position and size in real world )</a:t>
            </a:r>
          </a:p>
          <a:p>
            <a:pPr lvl="1"/>
            <a:r>
              <a:rPr lang="en-US" dirty="0" smtClean="0"/>
              <a:t>Very good precision (close and long range)</a:t>
            </a:r>
          </a:p>
          <a:p>
            <a:pPr lvl="1"/>
            <a:r>
              <a:rPr lang="en-US" dirty="0" smtClean="0"/>
              <a:t>Reliable</a:t>
            </a:r>
          </a:p>
          <a:p>
            <a:pPr lvl="1"/>
            <a:r>
              <a:rPr lang="en-US" dirty="0" smtClean="0"/>
              <a:t>Devices are cheap-</a:t>
            </a:r>
            <a:r>
              <a:rPr lang="en-US" dirty="0" err="1" smtClean="0"/>
              <a:t>ish</a:t>
            </a:r>
            <a:endParaRPr lang="en-US" dirty="0" smtClean="0"/>
          </a:p>
          <a:p>
            <a:pPr lvl="1"/>
            <a:r>
              <a:rPr lang="en-US" dirty="0" smtClean="0"/>
              <a:t>Complements very well images. 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8</a:t>
            </a:fld>
            <a:r>
              <a:rPr lang="en-US" smtClean="0"/>
              <a:t>/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 smtClean="0"/>
              <a:t>Point clouds are cool, but very BIG</a:t>
            </a:r>
          </a:p>
          <a:p>
            <a:pPr lvl="1"/>
            <a:r>
              <a:rPr lang="en-US" dirty="0" smtClean="0"/>
              <a:t>Current devices: 1 </a:t>
            </a:r>
            <a:r>
              <a:rPr lang="en-US" b="1" dirty="0" smtClean="0"/>
              <a:t>M</a:t>
            </a:r>
            <a:r>
              <a:rPr lang="en-US" dirty="0" smtClean="0"/>
              <a:t>illion points/</a:t>
            </a:r>
            <a:r>
              <a:rPr lang="en-US" b="1" dirty="0" smtClean="0"/>
              <a:t>sec</a:t>
            </a:r>
            <a:r>
              <a:rPr lang="en-US" dirty="0" smtClean="0"/>
              <a:t>, 12+ attributes. </a:t>
            </a:r>
            <a:r>
              <a:rPr lang="en-US" dirty="0" err="1" smtClean="0"/>
              <a:t>Outch</a:t>
            </a:r>
            <a:r>
              <a:rPr lang="en-US" dirty="0" smtClean="0"/>
              <a:t> !</a:t>
            </a:r>
          </a:p>
          <a:p>
            <a:pPr lvl="1"/>
            <a:r>
              <a:rPr lang="en-US" dirty="0" smtClean="0"/>
              <a:t>1 hour: several </a:t>
            </a:r>
            <a:r>
              <a:rPr lang="en-US" b="1" dirty="0" smtClean="0"/>
              <a:t>B</a:t>
            </a:r>
            <a:r>
              <a:rPr lang="en-US" dirty="0" smtClean="0"/>
              <a:t>illions points.</a:t>
            </a:r>
          </a:p>
          <a:p>
            <a:pPr lvl="1"/>
            <a:r>
              <a:rPr lang="en-US" dirty="0" smtClean="0"/>
              <a:t>French mapping agency: 100’s of data sets, aerial + terrestrial, several type of lasers.</a:t>
            </a:r>
          </a:p>
          <a:p>
            <a:pPr lvl="1"/>
            <a:endParaRPr lang="en-US" dirty="0" smtClean="0"/>
          </a:p>
          <a:p>
            <a:pPr lvl="1"/>
            <a:r>
              <a:rPr lang="en-US" cap="none" dirty="0" smtClean="0"/>
              <a:t>Can’t loa</a:t>
            </a:r>
            <a:r>
              <a:rPr lang="en-US" dirty="0" smtClean="0"/>
              <a:t>d much more than 20 Millions points in memory</a:t>
            </a:r>
            <a:br>
              <a:rPr lang="en-US" dirty="0" smtClean="0"/>
            </a:br>
            <a:r>
              <a:rPr lang="en-US" dirty="0" smtClean="0"/>
              <a:t>=&gt; can’t process much more than 10 Millions points at a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 much data: personal copy of it is not an option. All data must be centralized on specific storage solution.</a:t>
            </a:r>
          </a:p>
          <a:p>
            <a:pPr lvl="1"/>
            <a:endParaRPr lang="en-US" cap="none" dirty="0" smtClean="0"/>
          </a:p>
          <a:p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9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66569</TotalTime>
  <Words>2699</Words>
  <Application>Microsoft Office PowerPoint</Application>
  <PresentationFormat>Affichage à l'écran (4:3)</PresentationFormat>
  <Paragraphs>643</Paragraphs>
  <Slides>59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0" baseType="lpstr">
      <vt:lpstr>Masque contenu</vt:lpstr>
      <vt:lpstr>A Postgres  Server for point clouds storage and processing</vt:lpstr>
      <vt:lpstr>Warning </vt:lpstr>
      <vt:lpstr>SUmmary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Why use a DBMS?</vt:lpstr>
      <vt:lpstr>Why use a DBMS?</vt:lpstr>
      <vt:lpstr>Why use a DBMS?</vt:lpstr>
      <vt:lpstr>Why use a DBMS?</vt:lpstr>
      <vt:lpstr>Why use a DBMS?</vt:lpstr>
      <vt:lpstr>Why use a DBMS?</vt:lpstr>
      <vt:lpstr>PointCloud : 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ressources</vt:lpstr>
      <vt:lpstr>Doc</vt:lpstr>
      <vt:lpstr>TOOLS</vt:lpstr>
      <vt:lpstr>Annexes</vt:lpstr>
      <vt:lpstr>ANNEXES</vt:lpstr>
      <vt:lpstr>Diapositive 41</vt:lpstr>
      <vt:lpstr>Diapositive 42</vt:lpstr>
      <vt:lpstr>Demo postgres </vt:lpstr>
      <vt:lpstr>Demo postgres </vt:lpstr>
      <vt:lpstr>Demo PLR</vt:lpstr>
      <vt:lpstr>Demo python</vt:lpstr>
      <vt:lpstr>Comparaison plpythonu/plr avec le package «  fastcluster»</vt:lpstr>
      <vt:lpstr>vtk   Icp</vt:lpstr>
      <vt:lpstr>PCL :  Detection de plans filtrage</vt:lpstr>
      <vt:lpstr>Conversion en raster </vt:lpstr>
      <vt:lpstr>Traitement d’image basique</vt:lpstr>
      <vt:lpstr>avancé</vt:lpstr>
      <vt:lpstr>24/06</vt:lpstr>
      <vt:lpstr>Loading data</vt:lpstr>
      <vt:lpstr>Patch To Raster</vt:lpstr>
      <vt:lpstr>Patch To Raster</vt:lpstr>
      <vt:lpstr>Image processing :  building detection</vt:lpstr>
      <vt:lpstr>Image processing :  sidewalk detection</vt:lpstr>
      <vt:lpstr>Pointcloud processing :  from patch to python numpy array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Prod_14</dc:creator>
  <cp:lastModifiedBy>Rémi Cura</cp:lastModifiedBy>
  <cp:revision>4846</cp:revision>
  <dcterms:created xsi:type="dcterms:W3CDTF">2012-04-02T16:43:32Z</dcterms:created>
  <dcterms:modified xsi:type="dcterms:W3CDTF">2014-09-24T18:08:34Z</dcterms:modified>
</cp:coreProperties>
</file>